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</p:sldIdLst>
  <p:sldSz cx="18288000" cy="10287000"/>
  <p:notesSz cx="6858000" cy="9144000"/>
  <p:embeddedFontLst>
    <p:embeddedFont>
      <p:font typeface="Poppins" panose="00000800000000000000" pitchFamily="2" charset="0"/>
      <p:regular r:id="rId18"/>
      <p:bold r:id="rId19"/>
      <p:italic r:id="rId20"/>
      <p:boldItalic r:id="rId21"/>
    </p:embeddedFont>
    <p:embeddedFont>
      <p:font typeface="Poppins Bold" panose="00000800000000000000" pitchFamily="2" charset="0"/>
      <p:regular r:id="rId22"/>
      <p:bold r:id="rId23"/>
    </p:embeddedFont>
    <p:embeddedFont>
      <p:font typeface="Poppins Medium" panose="00000600000000000000" pitchFamily="2" charset="0"/>
      <p:regular r:id="rId24"/>
      <p:italic r:id="rId25"/>
    </p:embeddedFont>
    <p:embeddedFont>
      <p:font typeface="Poppins Semi-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26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4.png"/><Relationship Id="rId2" Type="http://schemas.openxmlformats.org/officeDocument/2006/relationships/image" Target="../media/image46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67649" y="1028700"/>
            <a:ext cx="4152701" cy="1396604"/>
          </a:xfrm>
          <a:custGeom>
            <a:avLst/>
            <a:gdLst/>
            <a:ahLst/>
            <a:cxnLst/>
            <a:rect l="l" t="t" r="r" b="b"/>
            <a:pathLst>
              <a:path w="4152701" h="1396604">
                <a:moveTo>
                  <a:pt x="0" y="0"/>
                </a:moveTo>
                <a:lnTo>
                  <a:pt x="4152702" y="0"/>
                </a:lnTo>
                <a:lnTo>
                  <a:pt x="4152702" y="1396604"/>
                </a:lnTo>
                <a:lnTo>
                  <a:pt x="0" y="139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46865" y="7863205"/>
            <a:ext cx="1394269" cy="1395095"/>
          </a:xfrm>
          <a:custGeom>
            <a:avLst/>
            <a:gdLst/>
            <a:ahLst/>
            <a:cxnLst/>
            <a:rect l="l" t="t" r="r" b="b"/>
            <a:pathLst>
              <a:path w="1394269" h="1395095">
                <a:moveTo>
                  <a:pt x="0" y="0"/>
                </a:moveTo>
                <a:lnTo>
                  <a:pt x="1394270" y="0"/>
                </a:lnTo>
                <a:lnTo>
                  <a:pt x="1394270" y="1395095"/>
                </a:lnTo>
                <a:lnTo>
                  <a:pt x="0" y="1395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78610" y="3862070"/>
            <a:ext cx="14530779" cy="248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19"/>
              </a:lnSpc>
            </a:pPr>
            <a:r>
              <a:rPr lang="en-US" sz="7999" spc="-23">
                <a:solidFill>
                  <a:srgbClr val="FAFAFA"/>
                </a:solidFill>
                <a:latin typeface="Poppins Semi-Bold"/>
              </a:rPr>
              <a:t>The Ecom Powerhouse Built on Tech, Not Just Boxes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3641" y="582969"/>
            <a:ext cx="2157903" cy="583969"/>
          </a:xfrm>
          <a:custGeom>
            <a:avLst/>
            <a:gdLst/>
            <a:ahLst/>
            <a:cxnLst/>
            <a:rect l="l" t="t" r="r" b="b"/>
            <a:pathLst>
              <a:path w="2157903" h="583969">
                <a:moveTo>
                  <a:pt x="0" y="0"/>
                </a:moveTo>
                <a:lnTo>
                  <a:pt x="2157903" y="0"/>
                </a:lnTo>
                <a:lnTo>
                  <a:pt x="2157903" y="583969"/>
                </a:lnTo>
                <a:lnTo>
                  <a:pt x="0" y="5839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790441"/>
            <a:ext cx="7994817" cy="6467859"/>
            <a:chOff x="0" y="0"/>
            <a:chExt cx="10659755" cy="862381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693870"/>
              <a:ext cx="10659755" cy="7929942"/>
              <a:chOff x="0" y="0"/>
              <a:chExt cx="2105631" cy="156640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05631" cy="1566408"/>
              </a:xfrm>
              <a:custGeom>
                <a:avLst/>
                <a:gdLst/>
                <a:ahLst/>
                <a:cxnLst/>
                <a:rect l="l" t="t" r="r" b="b"/>
                <a:pathLst>
                  <a:path w="2105631" h="1566408">
                    <a:moveTo>
                      <a:pt x="0" y="0"/>
                    </a:moveTo>
                    <a:lnTo>
                      <a:pt x="2105631" y="0"/>
                    </a:lnTo>
                    <a:lnTo>
                      <a:pt x="2105631" y="1566408"/>
                    </a:lnTo>
                    <a:lnTo>
                      <a:pt x="0" y="1566408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6600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105631" cy="16045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2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676798" y="0"/>
              <a:ext cx="6398993" cy="1635393"/>
              <a:chOff x="0" y="0"/>
              <a:chExt cx="1263999" cy="3230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63999" cy="323041"/>
              </a:xfrm>
              <a:custGeom>
                <a:avLst/>
                <a:gdLst/>
                <a:ahLst/>
                <a:cxnLst/>
                <a:rect l="l" t="t" r="r" b="b"/>
                <a:pathLst>
                  <a:path w="1263999" h="323041">
                    <a:moveTo>
                      <a:pt x="0" y="0"/>
                    </a:moveTo>
                    <a:lnTo>
                      <a:pt x="1263999" y="0"/>
                    </a:lnTo>
                    <a:lnTo>
                      <a:pt x="1263999" y="323041"/>
                    </a:lnTo>
                    <a:lnTo>
                      <a:pt x="0" y="323041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263999" cy="361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2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056995" y="178013"/>
              <a:ext cx="5370041" cy="1191173"/>
            </a:xfrm>
            <a:custGeom>
              <a:avLst/>
              <a:gdLst/>
              <a:ahLst/>
              <a:cxnLst/>
              <a:rect l="l" t="t" r="r" b="b"/>
              <a:pathLst>
                <a:path w="5370041" h="1191173">
                  <a:moveTo>
                    <a:pt x="0" y="0"/>
                  </a:moveTo>
                  <a:lnTo>
                    <a:pt x="5370041" y="0"/>
                  </a:lnTo>
                  <a:lnTo>
                    <a:pt x="5370041" y="1191173"/>
                  </a:lnTo>
                  <a:lnTo>
                    <a:pt x="0" y="1191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497133" y="2790441"/>
            <a:ext cx="7762167" cy="4283004"/>
            <a:chOff x="0" y="0"/>
            <a:chExt cx="10349556" cy="571067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830781"/>
              <a:ext cx="10349556" cy="4879891"/>
              <a:chOff x="0" y="0"/>
              <a:chExt cx="2044357" cy="96392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044357" cy="963929"/>
              </a:xfrm>
              <a:custGeom>
                <a:avLst/>
                <a:gdLst/>
                <a:ahLst/>
                <a:cxnLst/>
                <a:rect l="l" t="t" r="r" b="b"/>
                <a:pathLst>
                  <a:path w="2044357" h="963929">
                    <a:moveTo>
                      <a:pt x="0" y="0"/>
                    </a:moveTo>
                    <a:lnTo>
                      <a:pt x="2044357" y="0"/>
                    </a:lnTo>
                    <a:lnTo>
                      <a:pt x="2044357" y="963929"/>
                    </a:lnTo>
                    <a:lnTo>
                      <a:pt x="0" y="9639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BE46F1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44357" cy="10020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2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56059" y="26169"/>
              <a:ext cx="8046284" cy="1635393"/>
              <a:chOff x="0" y="0"/>
              <a:chExt cx="1589389" cy="3230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589389" cy="323041"/>
              </a:xfrm>
              <a:custGeom>
                <a:avLst/>
                <a:gdLst/>
                <a:ahLst/>
                <a:cxnLst/>
                <a:rect l="l" t="t" r="r" b="b"/>
                <a:pathLst>
                  <a:path w="1589389" h="323041">
                    <a:moveTo>
                      <a:pt x="0" y="0"/>
                    </a:moveTo>
                    <a:lnTo>
                      <a:pt x="1589389" y="0"/>
                    </a:lnTo>
                    <a:lnTo>
                      <a:pt x="1589389" y="323041"/>
                    </a:lnTo>
                    <a:lnTo>
                      <a:pt x="0" y="323041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589389" cy="361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2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141961" y="0"/>
              <a:ext cx="6874480" cy="1661562"/>
            </a:xfrm>
            <a:custGeom>
              <a:avLst/>
              <a:gdLst/>
              <a:ahLst/>
              <a:cxnLst/>
              <a:rect l="l" t="t" r="r" b="b"/>
              <a:pathLst>
                <a:path w="6874480" h="1661562">
                  <a:moveTo>
                    <a:pt x="0" y="0"/>
                  </a:moveTo>
                  <a:lnTo>
                    <a:pt x="6874480" y="0"/>
                  </a:lnTo>
                  <a:lnTo>
                    <a:pt x="6874480" y="1661562"/>
                  </a:lnTo>
                  <a:lnTo>
                    <a:pt x="0" y="1661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29" t="-466" r="-375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5493940" y="7593032"/>
            <a:ext cx="2794060" cy="2952270"/>
          </a:xfrm>
          <a:custGeom>
            <a:avLst/>
            <a:gdLst/>
            <a:ahLst/>
            <a:cxnLst/>
            <a:rect l="l" t="t" r="r" b="b"/>
            <a:pathLst>
              <a:path w="2794060" h="2952270">
                <a:moveTo>
                  <a:pt x="0" y="0"/>
                </a:moveTo>
                <a:lnTo>
                  <a:pt x="2794060" y="0"/>
                </a:lnTo>
                <a:lnTo>
                  <a:pt x="2794060" y="2952271"/>
                </a:lnTo>
                <a:lnTo>
                  <a:pt x="0" y="2952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971550"/>
            <a:ext cx="7414257" cy="1152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568"/>
              </a:lnSpc>
            </a:pPr>
            <a:r>
              <a:rPr lang="en-US" sz="7200" spc="-21">
                <a:solidFill>
                  <a:srgbClr val="162137"/>
                </a:solidFill>
                <a:latin typeface="Poppins Semi-Bold"/>
              </a:rPr>
              <a:t>Revenue Model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94547" y="4314107"/>
            <a:ext cx="6917610" cy="4336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6"/>
              </a:lnSpc>
            </a:pPr>
            <a:r>
              <a:rPr lang="en-US" sz="3299" spc="-9" dirty="0">
                <a:solidFill>
                  <a:srgbClr val="162137"/>
                </a:solidFill>
                <a:latin typeface="Poppins Bold"/>
              </a:rPr>
              <a:t>Dropshipping</a:t>
            </a:r>
          </a:p>
          <a:p>
            <a:pPr>
              <a:lnSpc>
                <a:spcPts val="4916"/>
              </a:lnSpc>
            </a:pPr>
            <a:r>
              <a:rPr lang="en-US" sz="3299" spc="-9" dirty="0">
                <a:solidFill>
                  <a:srgbClr val="162137"/>
                </a:solidFill>
                <a:latin typeface="Poppins"/>
              </a:rPr>
              <a:t>Il mark-up medio è del 30%-45% con un 5% </a:t>
            </a:r>
            <a:r>
              <a:rPr lang="en-US" sz="3299" spc="-9" dirty="0" err="1">
                <a:solidFill>
                  <a:srgbClr val="162137"/>
                </a:solidFill>
                <a:latin typeface="Poppins"/>
              </a:rPr>
              <a:t>sullo</a:t>
            </a:r>
            <a:r>
              <a:rPr lang="en-US" sz="3299" spc="-9" dirty="0">
                <a:solidFill>
                  <a:srgbClr val="162137"/>
                </a:solidFill>
                <a:latin typeface="Poppins"/>
              </a:rPr>
              <a:t> shipping.</a:t>
            </a:r>
          </a:p>
          <a:p>
            <a:pPr>
              <a:lnSpc>
                <a:spcPts val="4916"/>
              </a:lnSpc>
            </a:pPr>
            <a:endParaRPr lang="en-US" sz="3299" spc="-9" dirty="0">
              <a:solidFill>
                <a:srgbClr val="162137"/>
              </a:solidFill>
              <a:latin typeface="Poppins"/>
            </a:endParaRPr>
          </a:p>
          <a:p>
            <a:pPr>
              <a:lnSpc>
                <a:spcPts val="4916"/>
              </a:lnSpc>
            </a:pPr>
            <a:r>
              <a:rPr lang="en-US" sz="3299" spc="-9" dirty="0">
                <a:solidFill>
                  <a:srgbClr val="162137"/>
                </a:solidFill>
                <a:latin typeface="Poppins Bold"/>
              </a:rPr>
              <a:t>Wholesale</a:t>
            </a:r>
          </a:p>
          <a:p>
            <a:pPr>
              <a:lnSpc>
                <a:spcPts val="4916"/>
              </a:lnSpc>
            </a:pPr>
            <a:r>
              <a:rPr lang="en-US" sz="3299" spc="-9" dirty="0">
                <a:solidFill>
                  <a:srgbClr val="162137"/>
                </a:solidFill>
                <a:latin typeface="Poppins"/>
              </a:rPr>
              <a:t>Il mark-up medio è del 40% </a:t>
            </a:r>
            <a:r>
              <a:rPr lang="en-US" sz="3299" spc="-9" dirty="0" err="1">
                <a:solidFill>
                  <a:srgbClr val="162137"/>
                </a:solidFill>
                <a:latin typeface="Poppins"/>
              </a:rPr>
              <a:t>sul</a:t>
            </a:r>
            <a:r>
              <a:rPr lang="en-US" sz="3299" spc="-9" dirty="0">
                <a:solidFill>
                  <a:srgbClr val="162137"/>
                </a:solidFill>
                <a:latin typeface="Poppins"/>
              </a:rPr>
              <a:t> </a:t>
            </a:r>
            <a:r>
              <a:rPr lang="en-US" sz="3299" spc="-9" dirty="0" err="1">
                <a:solidFill>
                  <a:srgbClr val="162137"/>
                </a:solidFill>
                <a:latin typeface="Poppins"/>
              </a:rPr>
              <a:t>prezzo</a:t>
            </a:r>
            <a:r>
              <a:rPr lang="en-US" sz="3299" spc="-9" dirty="0">
                <a:solidFill>
                  <a:srgbClr val="162137"/>
                </a:solidFill>
                <a:latin typeface="Poppins"/>
              </a:rPr>
              <a:t> del </a:t>
            </a:r>
            <a:r>
              <a:rPr lang="en-US" sz="3299" spc="-9" dirty="0" err="1">
                <a:solidFill>
                  <a:srgbClr val="162137"/>
                </a:solidFill>
                <a:latin typeface="Poppins"/>
              </a:rPr>
              <a:t>prodotto</a:t>
            </a:r>
            <a:endParaRPr lang="en-US" sz="3299" spc="-9" dirty="0">
              <a:solidFill>
                <a:srgbClr val="162137"/>
              </a:solidFill>
              <a:latin typeface="Poppi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189261" y="4423671"/>
            <a:ext cx="6413331" cy="192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5"/>
              </a:lnSpc>
            </a:pPr>
            <a:r>
              <a:rPr lang="en-US" sz="3399" spc="-10">
                <a:solidFill>
                  <a:srgbClr val="162137"/>
                </a:solidFill>
                <a:latin typeface="Poppins Bold"/>
              </a:rPr>
              <a:t>SAAS</a:t>
            </a:r>
          </a:p>
          <a:p>
            <a:pPr>
              <a:lnSpc>
                <a:spcPts val="5065"/>
              </a:lnSpc>
            </a:pPr>
            <a:r>
              <a:rPr lang="en-US" sz="3399" spc="-10">
                <a:solidFill>
                  <a:srgbClr val="162137"/>
                </a:solidFill>
                <a:latin typeface="Poppins"/>
              </a:rPr>
              <a:t>Fee mensile con crediti a consumo ricaricabili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365" y="1497073"/>
            <a:ext cx="7775811" cy="8109046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592656" y="561819"/>
            <a:ext cx="2157903" cy="583969"/>
          </a:xfrm>
          <a:custGeom>
            <a:avLst/>
            <a:gdLst/>
            <a:ahLst/>
            <a:cxnLst/>
            <a:rect l="l" t="t" r="r" b="b"/>
            <a:pathLst>
              <a:path w="2157903" h="583969">
                <a:moveTo>
                  <a:pt x="0" y="0"/>
                </a:moveTo>
                <a:lnTo>
                  <a:pt x="2157904" y="0"/>
                </a:lnTo>
                <a:lnTo>
                  <a:pt x="2157904" y="583969"/>
                </a:lnTo>
                <a:lnTo>
                  <a:pt x="0" y="583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08810"/>
            <a:ext cx="11436550" cy="1200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5"/>
              </a:lnSpc>
            </a:pPr>
            <a:r>
              <a:rPr lang="en-US" sz="7399" spc="-22">
                <a:solidFill>
                  <a:srgbClr val="152037"/>
                </a:solidFill>
                <a:latin typeface="Poppins Semi-Bold"/>
              </a:rPr>
              <a:t>Clienti per nazione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35277" y="6488116"/>
            <a:ext cx="3009418" cy="11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1"/>
              </a:lnSpc>
              <a:spcBef>
                <a:spcPct val="0"/>
              </a:spcBef>
            </a:pPr>
            <a:r>
              <a:rPr lang="en-US" sz="6393">
                <a:solidFill>
                  <a:srgbClr val="FF4F00"/>
                </a:solidFill>
                <a:latin typeface="Poppins Bold"/>
              </a:rPr>
              <a:t>55,27%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35277" y="7752610"/>
            <a:ext cx="4496683" cy="6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91"/>
              </a:lnSpc>
              <a:spcBef>
                <a:spcPct val="0"/>
              </a:spcBef>
            </a:pPr>
            <a:r>
              <a:rPr lang="en-US" sz="3493">
                <a:solidFill>
                  <a:srgbClr val="101323"/>
                </a:solidFill>
                <a:latin typeface="Poppins"/>
              </a:rPr>
              <a:t>Aziende Straniere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488116"/>
            <a:ext cx="3009418" cy="11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1"/>
              </a:lnSpc>
              <a:spcBef>
                <a:spcPct val="0"/>
              </a:spcBef>
            </a:pPr>
            <a:r>
              <a:rPr lang="en-US" sz="6393">
                <a:solidFill>
                  <a:srgbClr val="FF4F00"/>
                </a:solidFill>
                <a:latin typeface="Poppins Bold"/>
              </a:rPr>
              <a:t>44,73%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752610"/>
            <a:ext cx="4496683" cy="6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91"/>
              </a:lnSpc>
              <a:spcBef>
                <a:spcPct val="0"/>
              </a:spcBef>
            </a:pPr>
            <a:r>
              <a:rPr lang="en-US" sz="3493">
                <a:solidFill>
                  <a:srgbClr val="101323"/>
                </a:solidFill>
                <a:latin typeface="Poppins"/>
              </a:rPr>
              <a:t>Clienti in Italia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7915" y="3413405"/>
            <a:ext cx="3009418" cy="11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1"/>
              </a:lnSpc>
              <a:spcBef>
                <a:spcPct val="0"/>
              </a:spcBef>
            </a:pPr>
            <a:r>
              <a:rPr lang="en-US" sz="6393">
                <a:solidFill>
                  <a:srgbClr val="FF4F00"/>
                </a:solidFill>
                <a:latin typeface="Poppins Bold"/>
              </a:rPr>
              <a:t> 5991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503331"/>
            <a:ext cx="4496683" cy="124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91"/>
              </a:lnSpc>
              <a:spcBef>
                <a:spcPct val="0"/>
              </a:spcBef>
            </a:pPr>
            <a:r>
              <a:rPr lang="en-US" sz="3493">
                <a:solidFill>
                  <a:srgbClr val="101323"/>
                </a:solidFill>
                <a:latin typeface="Poppins"/>
              </a:rPr>
              <a:t>Clienti registrati totali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35277" y="3332075"/>
            <a:ext cx="2426570" cy="11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1"/>
              </a:lnSpc>
              <a:spcBef>
                <a:spcPct val="0"/>
              </a:spcBef>
            </a:pPr>
            <a:r>
              <a:rPr lang="en-US" sz="6393">
                <a:solidFill>
                  <a:srgbClr val="FF4F00"/>
                </a:solidFill>
                <a:latin typeface="Poppins Bold"/>
              </a:rPr>
              <a:t> 2117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65915" y="4503331"/>
            <a:ext cx="4366044" cy="124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1"/>
              </a:lnSpc>
            </a:pPr>
            <a:r>
              <a:rPr lang="en-US" sz="3493">
                <a:solidFill>
                  <a:srgbClr val="101323"/>
                </a:solidFill>
                <a:latin typeface="Poppins"/>
              </a:rPr>
              <a:t>Clienti con</a:t>
            </a:r>
          </a:p>
          <a:p>
            <a:pPr marL="0" lvl="0" indent="0">
              <a:lnSpc>
                <a:spcPts val="4891"/>
              </a:lnSpc>
              <a:spcBef>
                <a:spcPct val="0"/>
              </a:spcBef>
            </a:pPr>
            <a:r>
              <a:rPr lang="en-US" sz="3493">
                <a:solidFill>
                  <a:srgbClr val="162138"/>
                </a:solidFill>
                <a:latin typeface="Poppins Bold"/>
              </a:rPr>
              <a:t>almeno 1 acquisto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2037">
                <a:alpha val="100000"/>
              </a:srgbClr>
            </a:gs>
            <a:gs pos="50000">
              <a:srgbClr val="070F21">
                <a:alpha val="100000"/>
              </a:srgbClr>
            </a:gs>
            <a:gs pos="100000">
              <a:srgbClr val="070F21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63396" y="755199"/>
            <a:ext cx="2032779" cy="547002"/>
          </a:xfrm>
          <a:custGeom>
            <a:avLst/>
            <a:gdLst/>
            <a:ahLst/>
            <a:cxnLst/>
            <a:rect l="l" t="t" r="r" b="b"/>
            <a:pathLst>
              <a:path w="2032779" h="547002">
                <a:moveTo>
                  <a:pt x="0" y="0"/>
                </a:moveTo>
                <a:lnTo>
                  <a:pt x="2032779" y="0"/>
                </a:lnTo>
                <a:lnTo>
                  <a:pt x="2032779" y="547002"/>
                </a:lnTo>
                <a:lnTo>
                  <a:pt x="0" y="54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70969" y="3771982"/>
            <a:ext cx="14546062" cy="293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86"/>
              </a:lnSpc>
            </a:pPr>
            <a:r>
              <a:rPr lang="en-US" sz="9400" spc="-28">
                <a:solidFill>
                  <a:srgbClr val="FFFFFF"/>
                </a:solidFill>
                <a:latin typeface="Poppins Semi-Bold"/>
              </a:rPr>
              <a:t>…e direttamente</a:t>
            </a:r>
          </a:p>
          <a:p>
            <a:pPr marL="0" lvl="0" indent="0" algn="ctr">
              <a:lnSpc>
                <a:spcPts val="11186"/>
              </a:lnSpc>
            </a:pPr>
            <a:r>
              <a:rPr lang="en-US" sz="9400" spc="-28">
                <a:solidFill>
                  <a:srgbClr val="FFFFFF"/>
                </a:solidFill>
                <a:latin typeface="Poppins Semi-Bold"/>
              </a:rPr>
              <a:t>dal nostro reparto corse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92656" y="561819"/>
            <a:ext cx="2157903" cy="583969"/>
          </a:xfrm>
          <a:custGeom>
            <a:avLst/>
            <a:gdLst/>
            <a:ahLst/>
            <a:cxnLst/>
            <a:rect l="l" t="t" r="r" b="b"/>
            <a:pathLst>
              <a:path w="2157903" h="583969">
                <a:moveTo>
                  <a:pt x="0" y="0"/>
                </a:moveTo>
                <a:lnTo>
                  <a:pt x="2157904" y="0"/>
                </a:lnTo>
                <a:lnTo>
                  <a:pt x="2157904" y="583969"/>
                </a:lnTo>
                <a:lnTo>
                  <a:pt x="0" y="5839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49943" y="1825613"/>
            <a:ext cx="11038057" cy="8461387"/>
          </a:xfrm>
          <a:custGeom>
            <a:avLst/>
            <a:gdLst/>
            <a:ahLst/>
            <a:cxnLst/>
            <a:rect l="l" t="t" r="r" b="b"/>
            <a:pathLst>
              <a:path w="11038057" h="8461387">
                <a:moveTo>
                  <a:pt x="0" y="0"/>
                </a:moveTo>
                <a:lnTo>
                  <a:pt x="11038057" y="0"/>
                </a:lnTo>
                <a:lnTo>
                  <a:pt x="11038057" y="8461387"/>
                </a:lnTo>
                <a:lnTo>
                  <a:pt x="0" y="8461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0" r="-340" b="-40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04721" y="6536141"/>
            <a:ext cx="2458435" cy="2923213"/>
          </a:xfrm>
          <a:custGeom>
            <a:avLst/>
            <a:gdLst/>
            <a:ahLst/>
            <a:cxnLst/>
            <a:rect l="l" t="t" r="r" b="b"/>
            <a:pathLst>
              <a:path w="2458435" h="2923213">
                <a:moveTo>
                  <a:pt x="0" y="0"/>
                </a:moveTo>
                <a:lnTo>
                  <a:pt x="2458435" y="0"/>
                </a:lnTo>
                <a:lnTo>
                  <a:pt x="2458435" y="2923213"/>
                </a:lnTo>
                <a:lnTo>
                  <a:pt x="0" y="29232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33863" y="783838"/>
            <a:ext cx="2956814" cy="3667822"/>
          </a:xfrm>
          <a:custGeom>
            <a:avLst/>
            <a:gdLst/>
            <a:ahLst/>
            <a:cxnLst/>
            <a:rect l="l" t="t" r="r" b="b"/>
            <a:pathLst>
              <a:path w="2956814" h="3667822">
                <a:moveTo>
                  <a:pt x="0" y="0"/>
                </a:moveTo>
                <a:lnTo>
                  <a:pt x="2956814" y="0"/>
                </a:lnTo>
                <a:lnTo>
                  <a:pt x="2956814" y="3667822"/>
                </a:lnTo>
                <a:lnTo>
                  <a:pt x="0" y="3667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5324602"/>
            <a:ext cx="5069226" cy="12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281"/>
              </a:lnSpc>
            </a:pPr>
            <a:r>
              <a:rPr lang="en-US" sz="7799" spc="-23">
                <a:solidFill>
                  <a:srgbClr val="FF4F00"/>
                </a:solidFill>
                <a:latin typeface="Poppins Bold"/>
              </a:rPr>
              <a:t>21.148.093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41549"/>
            <a:ext cx="4478190" cy="23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5"/>
              </a:lnSpc>
            </a:pPr>
            <a:r>
              <a:rPr lang="en-US" sz="7399" spc="-22">
                <a:solidFill>
                  <a:srgbClr val="152037"/>
                </a:solidFill>
                <a:latin typeface="Poppins Semi-Bold"/>
              </a:rPr>
              <a:t>Winning products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40079" y="5853724"/>
            <a:ext cx="3201630" cy="2397305"/>
          </a:xfrm>
          <a:custGeom>
            <a:avLst/>
            <a:gdLst/>
            <a:ahLst/>
            <a:cxnLst/>
            <a:rect l="l" t="t" r="r" b="b"/>
            <a:pathLst>
              <a:path w="3201630" h="2397305">
                <a:moveTo>
                  <a:pt x="0" y="0"/>
                </a:moveTo>
                <a:lnTo>
                  <a:pt x="3201629" y="0"/>
                </a:lnTo>
                <a:lnTo>
                  <a:pt x="3201629" y="2397305"/>
                </a:lnTo>
                <a:lnTo>
                  <a:pt x="0" y="2397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24496" y="7339773"/>
            <a:ext cx="3619504" cy="2035971"/>
          </a:xfrm>
          <a:custGeom>
            <a:avLst/>
            <a:gdLst/>
            <a:ahLst/>
            <a:cxnLst/>
            <a:rect l="l" t="t" r="r" b="b"/>
            <a:pathLst>
              <a:path w="3619504" h="2035971">
                <a:moveTo>
                  <a:pt x="0" y="0"/>
                </a:moveTo>
                <a:lnTo>
                  <a:pt x="3619504" y="0"/>
                </a:lnTo>
                <a:lnTo>
                  <a:pt x="3619504" y="2035971"/>
                </a:lnTo>
                <a:lnTo>
                  <a:pt x="0" y="20359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16" r="-102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93397" y="5266425"/>
            <a:ext cx="4935595" cy="3091333"/>
          </a:xfrm>
          <a:custGeom>
            <a:avLst/>
            <a:gdLst/>
            <a:ahLst/>
            <a:cxnLst/>
            <a:rect l="l" t="t" r="r" b="b"/>
            <a:pathLst>
              <a:path w="4935595" h="3091333">
                <a:moveTo>
                  <a:pt x="0" y="0"/>
                </a:moveTo>
                <a:lnTo>
                  <a:pt x="4935594" y="0"/>
                </a:lnTo>
                <a:lnTo>
                  <a:pt x="4935594" y="3091333"/>
                </a:lnTo>
                <a:lnTo>
                  <a:pt x="0" y="3091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052770" y="2569290"/>
            <a:ext cx="6230840" cy="3948255"/>
            <a:chOff x="0" y="0"/>
            <a:chExt cx="8307787" cy="52643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07787" cy="5264340"/>
            </a:xfrm>
            <a:custGeom>
              <a:avLst/>
              <a:gdLst/>
              <a:ahLst/>
              <a:cxnLst/>
              <a:rect l="l" t="t" r="r" b="b"/>
              <a:pathLst>
                <a:path w="8307787" h="5264340">
                  <a:moveTo>
                    <a:pt x="0" y="0"/>
                  </a:moveTo>
                  <a:lnTo>
                    <a:pt x="8307787" y="0"/>
                  </a:lnTo>
                  <a:lnTo>
                    <a:pt x="8307787" y="5264340"/>
                  </a:lnTo>
                  <a:lnTo>
                    <a:pt x="0" y="5264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088062" y="1278524"/>
              <a:ext cx="3624371" cy="2285874"/>
            </a:xfrm>
            <a:custGeom>
              <a:avLst/>
              <a:gdLst/>
              <a:ahLst/>
              <a:cxnLst/>
              <a:rect l="l" t="t" r="r" b="b"/>
              <a:pathLst>
                <a:path w="3624371" h="2285874">
                  <a:moveTo>
                    <a:pt x="0" y="0"/>
                  </a:moveTo>
                  <a:lnTo>
                    <a:pt x="3624371" y="0"/>
                  </a:lnTo>
                  <a:lnTo>
                    <a:pt x="3624371" y="2285875"/>
                  </a:lnTo>
                  <a:lnTo>
                    <a:pt x="0" y="2285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24304" y="2569290"/>
            <a:ext cx="4785015" cy="7312312"/>
          </a:xfrm>
          <a:custGeom>
            <a:avLst/>
            <a:gdLst/>
            <a:ahLst/>
            <a:cxnLst/>
            <a:rect l="l" t="t" r="r" b="b"/>
            <a:pathLst>
              <a:path w="4785015" h="7312312">
                <a:moveTo>
                  <a:pt x="0" y="0"/>
                </a:moveTo>
                <a:lnTo>
                  <a:pt x="4785015" y="0"/>
                </a:lnTo>
                <a:lnTo>
                  <a:pt x="4785015" y="7312312"/>
                </a:lnTo>
                <a:lnTo>
                  <a:pt x="0" y="7312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66248" y="6110150"/>
            <a:ext cx="1096258" cy="1703277"/>
          </a:xfrm>
          <a:custGeom>
            <a:avLst/>
            <a:gdLst/>
            <a:ahLst/>
            <a:cxnLst/>
            <a:rect l="l" t="t" r="r" b="b"/>
            <a:pathLst>
              <a:path w="1096258" h="1703277">
                <a:moveTo>
                  <a:pt x="0" y="0"/>
                </a:moveTo>
                <a:lnTo>
                  <a:pt x="1096258" y="0"/>
                </a:lnTo>
                <a:lnTo>
                  <a:pt x="1096258" y="1703277"/>
                </a:lnTo>
                <a:lnTo>
                  <a:pt x="0" y="1703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98303" y="3319343"/>
            <a:ext cx="1383906" cy="2534381"/>
          </a:xfrm>
          <a:custGeom>
            <a:avLst/>
            <a:gdLst/>
            <a:ahLst/>
            <a:cxnLst/>
            <a:rect l="l" t="t" r="r" b="b"/>
            <a:pathLst>
              <a:path w="1383906" h="2534381">
                <a:moveTo>
                  <a:pt x="0" y="0"/>
                </a:moveTo>
                <a:lnTo>
                  <a:pt x="1383906" y="0"/>
                </a:lnTo>
                <a:lnTo>
                  <a:pt x="1383906" y="2534381"/>
                </a:lnTo>
                <a:lnTo>
                  <a:pt x="0" y="2534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29937" y="5373154"/>
            <a:ext cx="2290054" cy="2877875"/>
          </a:xfrm>
          <a:custGeom>
            <a:avLst/>
            <a:gdLst/>
            <a:ahLst/>
            <a:cxnLst/>
            <a:rect l="l" t="t" r="r" b="b"/>
            <a:pathLst>
              <a:path w="2290054" h="2877875">
                <a:moveTo>
                  <a:pt x="0" y="0"/>
                </a:moveTo>
                <a:lnTo>
                  <a:pt x="2290055" y="0"/>
                </a:lnTo>
                <a:lnTo>
                  <a:pt x="2290055" y="2877875"/>
                </a:lnTo>
                <a:lnTo>
                  <a:pt x="0" y="2877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28991" y="5913795"/>
            <a:ext cx="1891946" cy="1980631"/>
          </a:xfrm>
          <a:custGeom>
            <a:avLst/>
            <a:gdLst/>
            <a:ahLst/>
            <a:cxnLst/>
            <a:rect l="l" t="t" r="r" b="b"/>
            <a:pathLst>
              <a:path w="1891946" h="1980631">
                <a:moveTo>
                  <a:pt x="0" y="0"/>
                </a:moveTo>
                <a:lnTo>
                  <a:pt x="1891947" y="0"/>
                </a:lnTo>
                <a:lnTo>
                  <a:pt x="1891947" y="1980631"/>
                </a:lnTo>
                <a:lnTo>
                  <a:pt x="0" y="19806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97502" y="8251029"/>
            <a:ext cx="3409656" cy="1923884"/>
          </a:xfrm>
          <a:custGeom>
            <a:avLst/>
            <a:gdLst/>
            <a:ahLst/>
            <a:cxnLst/>
            <a:rect l="l" t="t" r="r" b="b"/>
            <a:pathLst>
              <a:path w="3409656" h="1923884">
                <a:moveTo>
                  <a:pt x="0" y="0"/>
                </a:moveTo>
                <a:lnTo>
                  <a:pt x="3409656" y="0"/>
                </a:lnTo>
                <a:lnTo>
                  <a:pt x="3409656" y="1923884"/>
                </a:lnTo>
                <a:lnTo>
                  <a:pt x="0" y="19238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295341" y="1825846"/>
            <a:ext cx="3963959" cy="8055756"/>
            <a:chOff x="0" y="0"/>
            <a:chExt cx="5001260" cy="101638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15"/>
              <a:stretch>
                <a:fillRect l="-45" r="-4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16"/>
              <a:stretch>
                <a:fillRect l="-3508" r="-3508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5592656" y="561819"/>
            <a:ext cx="2157903" cy="583969"/>
          </a:xfrm>
          <a:custGeom>
            <a:avLst/>
            <a:gdLst/>
            <a:ahLst/>
            <a:cxnLst/>
            <a:rect l="l" t="t" r="r" b="b"/>
            <a:pathLst>
              <a:path w="2157903" h="583969">
                <a:moveTo>
                  <a:pt x="0" y="0"/>
                </a:moveTo>
                <a:lnTo>
                  <a:pt x="2157904" y="0"/>
                </a:lnTo>
                <a:lnTo>
                  <a:pt x="2157904" y="583969"/>
                </a:lnTo>
                <a:lnTo>
                  <a:pt x="0" y="5839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31710" y="952500"/>
            <a:ext cx="6368321" cy="1200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5"/>
              </a:lnSpc>
            </a:pPr>
            <a:r>
              <a:rPr lang="en-US" sz="7399" spc="-22">
                <a:solidFill>
                  <a:srgbClr val="162138"/>
                </a:solidFill>
                <a:latin typeface="Poppins Semi-Bold"/>
              </a:rPr>
              <a:t>Video vibes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31710" y="1615558"/>
            <a:ext cx="9109824" cy="1200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5"/>
              </a:lnSpc>
            </a:pPr>
            <a:r>
              <a:rPr lang="en-US" sz="7399" spc="-22">
                <a:solidFill>
                  <a:srgbClr val="162138"/>
                </a:solidFill>
                <a:latin typeface="Poppins Semi-Bold"/>
              </a:rPr>
              <a:t>LISTING EGM PRO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1360" y="6100875"/>
            <a:ext cx="10375248" cy="319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5095"/>
              </a:lnSpc>
              <a:buFont typeface="Arial"/>
              <a:buChar char="•"/>
            </a:pPr>
            <a:r>
              <a:rPr lang="en-US" sz="2799" spc="61">
                <a:solidFill>
                  <a:srgbClr val="162138"/>
                </a:solidFill>
                <a:latin typeface="Poppins"/>
              </a:rPr>
              <a:t>Solida posizione di liquidità</a:t>
            </a:r>
          </a:p>
          <a:p>
            <a:pPr marL="604519" lvl="1" indent="-302260">
              <a:lnSpc>
                <a:spcPts val="5095"/>
              </a:lnSpc>
              <a:buFont typeface="Arial"/>
              <a:buChar char="•"/>
            </a:pPr>
            <a:r>
              <a:rPr lang="en-US" sz="2799" spc="61">
                <a:solidFill>
                  <a:srgbClr val="162138"/>
                </a:solidFill>
                <a:latin typeface="Poppins"/>
              </a:rPr>
              <a:t>Obiettivo di elevare la propria posizione sul mercato</a:t>
            </a:r>
          </a:p>
          <a:p>
            <a:pPr marL="604519" lvl="1" indent="-302260">
              <a:lnSpc>
                <a:spcPts val="5095"/>
              </a:lnSpc>
              <a:buFont typeface="Arial"/>
              <a:buChar char="•"/>
            </a:pPr>
            <a:r>
              <a:rPr lang="en-US" sz="2799" spc="61">
                <a:solidFill>
                  <a:srgbClr val="162138"/>
                </a:solidFill>
                <a:latin typeface="Poppins"/>
              </a:rPr>
              <a:t>Attrarre nuovi talenti</a:t>
            </a:r>
          </a:p>
          <a:p>
            <a:pPr marL="604519" lvl="1" indent="-302260">
              <a:lnSpc>
                <a:spcPts val="5095"/>
              </a:lnSpc>
              <a:buFont typeface="Arial"/>
              <a:buChar char="•"/>
            </a:pPr>
            <a:r>
              <a:rPr lang="en-US" sz="2799" spc="61">
                <a:solidFill>
                  <a:srgbClr val="162138"/>
                </a:solidFill>
                <a:latin typeface="Poppins"/>
              </a:rPr>
              <a:t>Aprire opportunità di M&amp;A</a:t>
            </a:r>
          </a:p>
          <a:p>
            <a:pPr>
              <a:lnSpc>
                <a:spcPts val="5095"/>
              </a:lnSpc>
            </a:pPr>
            <a:endParaRPr lang="en-US" sz="2799" spc="61">
              <a:solidFill>
                <a:srgbClr val="162138"/>
              </a:solidFill>
              <a:latin typeface="Poppi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679879" y="262570"/>
            <a:ext cx="2157903" cy="583969"/>
          </a:xfrm>
          <a:custGeom>
            <a:avLst/>
            <a:gdLst/>
            <a:ahLst/>
            <a:cxnLst/>
            <a:rect l="l" t="t" r="r" b="b"/>
            <a:pathLst>
              <a:path w="2157903" h="583969">
                <a:moveTo>
                  <a:pt x="0" y="0"/>
                </a:moveTo>
                <a:lnTo>
                  <a:pt x="2157903" y="0"/>
                </a:lnTo>
                <a:lnTo>
                  <a:pt x="2157903" y="583969"/>
                </a:lnTo>
                <a:lnTo>
                  <a:pt x="0" y="583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31710" y="3308399"/>
            <a:ext cx="9109824" cy="248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7"/>
              </a:lnSpc>
            </a:pPr>
            <a:r>
              <a:rPr lang="en-US" sz="3199" spc="-9">
                <a:solidFill>
                  <a:srgbClr val="162138"/>
                </a:solidFill>
                <a:latin typeface="Poppins Bold"/>
              </a:rPr>
              <a:t>29 Dicembre 23</a:t>
            </a:r>
          </a:p>
          <a:p>
            <a:pPr>
              <a:lnSpc>
                <a:spcPts val="7598"/>
              </a:lnSpc>
            </a:pPr>
            <a:r>
              <a:rPr lang="en-US" sz="5099" spc="-15">
                <a:solidFill>
                  <a:srgbClr val="FF4F00"/>
                </a:solidFill>
                <a:latin typeface="Poppins Semi-Bold"/>
                <a:ea typeface="Poppins Semi-Bold"/>
              </a:rPr>
              <a:t>1° Direct listing </a:t>
            </a:r>
            <a:r>
              <a:rPr lang="en-US" sz="5099" spc="-15">
                <a:solidFill>
                  <a:srgbClr val="162138"/>
                </a:solidFill>
                <a:latin typeface="Poppins Semi-Bold"/>
              </a:rPr>
              <a:t>su</a:t>
            </a:r>
            <a:r>
              <a:rPr lang="en-US" sz="5099" spc="-15">
                <a:solidFill>
                  <a:srgbClr val="FF4F00"/>
                </a:solidFill>
                <a:latin typeface="Poppins Semi-Bold"/>
              </a:rPr>
              <a:t> EGM </a:t>
            </a:r>
            <a:r>
              <a:rPr lang="en-US" sz="5099" spc="-15">
                <a:solidFill>
                  <a:srgbClr val="162138"/>
                </a:solidFill>
                <a:latin typeface="Poppins Semi-Bold"/>
              </a:rPr>
              <a:t>con flottante</a:t>
            </a:r>
            <a:r>
              <a:rPr lang="en-US" sz="5099" spc="-15">
                <a:solidFill>
                  <a:srgbClr val="FF4F00"/>
                </a:solidFill>
                <a:latin typeface="Poppins Semi-Bold"/>
              </a:rPr>
              <a:t> 23%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20194" y="1902308"/>
            <a:ext cx="6482383" cy="6482383"/>
            <a:chOff x="0" y="0"/>
            <a:chExt cx="2093832" cy="20938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3832" cy="2093832"/>
            </a:xfrm>
            <a:custGeom>
              <a:avLst/>
              <a:gdLst/>
              <a:ahLst/>
              <a:cxnLst/>
              <a:rect l="l" t="t" r="r" b="b"/>
              <a:pathLst>
                <a:path w="2093832" h="2093832">
                  <a:moveTo>
                    <a:pt x="0" y="0"/>
                  </a:moveTo>
                  <a:lnTo>
                    <a:pt x="2093832" y="0"/>
                  </a:lnTo>
                  <a:lnTo>
                    <a:pt x="2093832" y="2093832"/>
                  </a:lnTo>
                  <a:lnTo>
                    <a:pt x="0" y="20938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93832" cy="2131932"/>
            </a:xfrm>
            <a:prstGeom prst="rect">
              <a:avLst/>
            </a:prstGeom>
          </p:spPr>
          <p:txBody>
            <a:bodyPr lIns="47863" tIns="47863" rIns="47863" bIns="47863" rtlCol="0" anchor="ctr"/>
            <a:lstStyle/>
            <a:p>
              <a:pPr algn="ctr">
                <a:lnSpc>
                  <a:spcPts val="254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3589513"/>
            <a:ext cx="7092365" cy="2523951"/>
          </a:xfrm>
          <a:custGeom>
            <a:avLst/>
            <a:gdLst/>
            <a:ahLst/>
            <a:cxnLst/>
            <a:rect l="l" t="t" r="r" b="b"/>
            <a:pathLst>
              <a:path w="7092365" h="2523951">
                <a:moveTo>
                  <a:pt x="0" y="0"/>
                </a:moveTo>
                <a:lnTo>
                  <a:pt x="7092365" y="0"/>
                </a:lnTo>
                <a:lnTo>
                  <a:pt x="7092365" y="2523951"/>
                </a:lnTo>
                <a:lnTo>
                  <a:pt x="0" y="2523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08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572478" y="2154592"/>
            <a:ext cx="5977816" cy="5977816"/>
            <a:chOff x="0" y="0"/>
            <a:chExt cx="1800340" cy="18003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00340" cy="1800340"/>
            </a:xfrm>
            <a:custGeom>
              <a:avLst/>
              <a:gdLst/>
              <a:ahLst/>
              <a:cxnLst/>
              <a:rect l="l" t="t" r="r" b="b"/>
              <a:pathLst>
                <a:path w="1800340" h="1800340">
                  <a:moveTo>
                    <a:pt x="0" y="0"/>
                  </a:moveTo>
                  <a:lnTo>
                    <a:pt x="1800340" y="0"/>
                  </a:lnTo>
                  <a:lnTo>
                    <a:pt x="1800340" y="1800340"/>
                  </a:lnTo>
                  <a:lnTo>
                    <a:pt x="0" y="18003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00340" cy="1838440"/>
            </a:xfrm>
            <a:prstGeom prst="rect">
              <a:avLst/>
            </a:prstGeom>
          </p:spPr>
          <p:txBody>
            <a:bodyPr lIns="47863" tIns="47863" rIns="47863" bIns="47863" rtlCol="0" anchor="ctr"/>
            <a:lstStyle/>
            <a:p>
              <a:pPr algn="ctr">
                <a:lnSpc>
                  <a:spcPts val="2542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992149" y="2574263"/>
            <a:ext cx="5138474" cy="5138474"/>
          </a:xfrm>
          <a:custGeom>
            <a:avLst/>
            <a:gdLst/>
            <a:ahLst/>
            <a:cxnLst/>
            <a:rect l="l" t="t" r="r" b="b"/>
            <a:pathLst>
              <a:path w="5138474" h="5138474">
                <a:moveTo>
                  <a:pt x="0" y="0"/>
                </a:moveTo>
                <a:lnTo>
                  <a:pt x="5138473" y="0"/>
                </a:lnTo>
                <a:lnTo>
                  <a:pt x="5138473" y="5138474"/>
                </a:lnTo>
                <a:lnTo>
                  <a:pt x="0" y="513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8700" y="8873809"/>
            <a:ext cx="3238499" cy="390363"/>
            <a:chOff x="0" y="-57149"/>
            <a:chExt cx="4317998" cy="5204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55506" cy="455506"/>
            </a:xfrm>
            <a:custGeom>
              <a:avLst/>
              <a:gdLst/>
              <a:ahLst/>
              <a:cxnLst/>
              <a:rect l="l" t="t" r="r" b="b"/>
              <a:pathLst>
                <a:path w="455506" h="455506">
                  <a:moveTo>
                    <a:pt x="0" y="0"/>
                  </a:moveTo>
                  <a:lnTo>
                    <a:pt x="455506" y="0"/>
                  </a:lnTo>
                  <a:lnTo>
                    <a:pt x="455506" y="455506"/>
                  </a:lnTo>
                  <a:lnTo>
                    <a:pt x="0" y="4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743157" y="-57149"/>
              <a:ext cx="3574841" cy="5204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dirty="0">
                  <a:solidFill>
                    <a:srgbClr val="FAFAFA"/>
                  </a:solidFill>
                  <a:latin typeface="Poppins"/>
                </a:rPr>
                <a:t>cg@yakkyo.com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7408" y="579600"/>
            <a:ext cx="1659531" cy="449100"/>
          </a:xfrm>
          <a:custGeom>
            <a:avLst/>
            <a:gdLst/>
            <a:ahLst/>
            <a:cxnLst/>
            <a:rect l="l" t="t" r="r" b="b"/>
            <a:pathLst>
              <a:path w="1659531" h="449100">
                <a:moveTo>
                  <a:pt x="0" y="0"/>
                </a:moveTo>
                <a:lnTo>
                  <a:pt x="1659530" y="0"/>
                </a:lnTo>
                <a:lnTo>
                  <a:pt x="1659530" y="449100"/>
                </a:lnTo>
                <a:lnTo>
                  <a:pt x="0" y="44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60390" y="289894"/>
            <a:ext cx="8223703" cy="822370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2138">
                <a:alpha val="2274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3362" tIns="53362" rIns="53362" bIns="53362" rtlCol="0" anchor="ctr"/>
            <a:lstStyle/>
            <a:p>
              <a:pPr algn="ctr">
                <a:lnSpc>
                  <a:spcPts val="254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50279" y="579783"/>
            <a:ext cx="7643926" cy="764392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213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3362" tIns="53362" rIns="53362" bIns="53362" rtlCol="0" anchor="ctr"/>
            <a:lstStyle/>
            <a:p>
              <a:pPr algn="ctr">
                <a:lnSpc>
                  <a:spcPts val="2542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516950" y="2748982"/>
            <a:ext cx="4202792" cy="2423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17"/>
              </a:lnSpc>
              <a:spcBef>
                <a:spcPct val="0"/>
              </a:spcBef>
            </a:pPr>
            <a:r>
              <a:rPr lang="en-US" sz="13440">
                <a:solidFill>
                  <a:srgbClr val="FFFFFF"/>
                </a:solidFill>
                <a:latin typeface="Poppins Bold"/>
              </a:rPr>
              <a:t>+32.1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44879" y="3475537"/>
            <a:ext cx="882654" cy="151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738"/>
              </a:lnSpc>
              <a:spcBef>
                <a:spcPct val="0"/>
              </a:spcBef>
            </a:pPr>
            <a:r>
              <a:rPr lang="en-US" sz="8384">
                <a:solidFill>
                  <a:srgbClr val="F5F5F5"/>
                </a:solidFill>
                <a:latin typeface="Poppins Semi-Bold"/>
              </a:rPr>
              <a:t>%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39245" y="4240172"/>
            <a:ext cx="5746548" cy="57465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F00">
                <a:alpha val="17647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8994" tIns="58994" rIns="58994" bIns="58994" rtlCol="0" anchor="ctr"/>
            <a:lstStyle/>
            <a:p>
              <a:pPr algn="ctr">
                <a:lnSpc>
                  <a:spcPts val="254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33162" y="4534089"/>
            <a:ext cx="5158716" cy="515871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F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8994" tIns="58994" rIns="58994" bIns="58994" rtlCol="0" anchor="ctr"/>
            <a:lstStyle/>
            <a:p>
              <a:pPr algn="ctr">
                <a:lnSpc>
                  <a:spcPts val="2542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35930" y="6725085"/>
            <a:ext cx="481020" cy="891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87"/>
              </a:lnSpc>
              <a:spcBef>
                <a:spcPct val="0"/>
              </a:spcBef>
            </a:pPr>
            <a:r>
              <a:rPr lang="en-US" sz="4990">
                <a:solidFill>
                  <a:srgbClr val="F5F5F5"/>
                </a:solidFill>
                <a:latin typeface="Poppins"/>
              </a:rPr>
              <a:t>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38195" y="6364391"/>
            <a:ext cx="3627367" cy="135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78"/>
              </a:lnSpc>
              <a:spcBef>
                <a:spcPct val="0"/>
              </a:spcBef>
            </a:pPr>
            <a:r>
              <a:rPr lang="en-US" sz="7555">
                <a:solidFill>
                  <a:srgbClr val="FFFFFF"/>
                </a:solidFill>
                <a:latin typeface="Poppins Bold"/>
              </a:rPr>
              <a:t>+471.4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908198" y="4346164"/>
            <a:ext cx="5640557" cy="56405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CFF">
                <a:alpha val="17647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8994" tIns="58994" rIns="58994" bIns="58994" rtlCol="0" anchor="ctr"/>
            <a:lstStyle/>
            <a:p>
              <a:pPr algn="ctr">
                <a:lnSpc>
                  <a:spcPts val="2542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202114" y="4640080"/>
            <a:ext cx="5052724" cy="505272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C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8994" tIns="58994" rIns="58994" bIns="58994" rtlCol="0" anchor="ctr"/>
            <a:lstStyle/>
            <a:p>
              <a:pPr algn="ctr">
                <a:lnSpc>
                  <a:spcPts val="2542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845563" y="6750385"/>
            <a:ext cx="867293" cy="89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0"/>
              </a:lnSpc>
              <a:spcBef>
                <a:spcPct val="0"/>
              </a:spcBef>
            </a:pPr>
            <a:r>
              <a:rPr lang="en-US" sz="4993">
                <a:solidFill>
                  <a:srgbClr val="F5F5F5"/>
                </a:solidFill>
                <a:latin typeface="Poppins"/>
              </a:rPr>
              <a:t>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744097" y="6417432"/>
            <a:ext cx="3101465" cy="1384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30"/>
              </a:lnSpc>
              <a:spcBef>
                <a:spcPct val="0"/>
              </a:spcBef>
            </a:pPr>
            <a:r>
              <a:rPr lang="en-US" sz="7664">
                <a:solidFill>
                  <a:srgbClr val="FAFAFA"/>
                </a:solidFill>
                <a:latin typeface="Poppins Bold"/>
              </a:rPr>
              <a:t>+319.2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7408" y="579600"/>
            <a:ext cx="1659531" cy="449100"/>
          </a:xfrm>
          <a:custGeom>
            <a:avLst/>
            <a:gdLst/>
            <a:ahLst/>
            <a:cxnLst/>
            <a:rect l="l" t="t" r="r" b="b"/>
            <a:pathLst>
              <a:path w="1659531" h="449100">
                <a:moveTo>
                  <a:pt x="0" y="0"/>
                </a:moveTo>
                <a:lnTo>
                  <a:pt x="1659530" y="0"/>
                </a:lnTo>
                <a:lnTo>
                  <a:pt x="1659530" y="449100"/>
                </a:lnTo>
                <a:lnTo>
                  <a:pt x="0" y="44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27954" y="-685438"/>
            <a:ext cx="12538437" cy="10972438"/>
          </a:xfrm>
          <a:custGeom>
            <a:avLst/>
            <a:gdLst/>
            <a:ahLst/>
            <a:cxnLst/>
            <a:rect l="l" t="t" r="r" b="b"/>
            <a:pathLst>
              <a:path w="12538437" h="10972438">
                <a:moveTo>
                  <a:pt x="0" y="0"/>
                </a:moveTo>
                <a:lnTo>
                  <a:pt x="12538438" y="0"/>
                </a:lnTo>
                <a:lnTo>
                  <a:pt x="12538438" y="10972438"/>
                </a:lnTo>
                <a:lnTo>
                  <a:pt x="0" y="10972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09357" y="2133516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0" y="0"/>
                </a:moveTo>
                <a:lnTo>
                  <a:pt x="6716860" y="0"/>
                </a:lnTo>
                <a:lnTo>
                  <a:pt x="6716860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23950" y="1246125"/>
            <a:ext cx="7891902" cy="1152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568"/>
              </a:lnSpc>
            </a:pPr>
            <a:r>
              <a:rPr lang="en-US" sz="7200" spc="-21">
                <a:solidFill>
                  <a:srgbClr val="162138"/>
                </a:solidFill>
                <a:latin typeface="Poppins Semi-Bold"/>
              </a:rPr>
              <a:t>Cos‘è yakkyo?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3950" y="6144513"/>
            <a:ext cx="9404004" cy="256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65"/>
              </a:lnSpc>
            </a:pPr>
            <a:r>
              <a:rPr lang="en-US" sz="3399" spc="-10">
                <a:solidFill>
                  <a:srgbClr val="101323"/>
                </a:solidFill>
                <a:latin typeface="Poppins"/>
              </a:rPr>
              <a:t>Semplifichiamo ogni aspetto, dall'approvvigionamento innovativo alla logistica transfrontaliera e al marketing, potenziando efficienza e crescita.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3950" y="2651253"/>
            <a:ext cx="9404004" cy="1284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65"/>
              </a:lnSpc>
            </a:pPr>
            <a:r>
              <a:rPr lang="en-US" sz="3399" spc="-10">
                <a:solidFill>
                  <a:srgbClr val="101323"/>
                </a:solidFill>
                <a:latin typeface="Poppins"/>
              </a:rPr>
              <a:t>La sintesi perfetta tra intelligenza artificiale e soluzioni e-commerce complete.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3950" y="4801869"/>
            <a:ext cx="7891902" cy="1152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568"/>
              </a:lnSpc>
            </a:pPr>
            <a:r>
              <a:rPr lang="en-US" sz="7200" spc="-21">
                <a:solidFill>
                  <a:srgbClr val="162138"/>
                </a:solidFill>
                <a:latin typeface="Poppins Semi-Bold"/>
              </a:rPr>
              <a:t>Cosa facciamo?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2104" y="-132203"/>
            <a:ext cx="18519355" cy="10582488"/>
          </a:xfrm>
          <a:custGeom>
            <a:avLst/>
            <a:gdLst/>
            <a:ahLst/>
            <a:cxnLst/>
            <a:rect l="l" t="t" r="r" b="b"/>
            <a:pathLst>
              <a:path w="18519355" h="10582488">
                <a:moveTo>
                  <a:pt x="0" y="0"/>
                </a:moveTo>
                <a:lnTo>
                  <a:pt x="18519355" y="0"/>
                </a:lnTo>
                <a:lnTo>
                  <a:pt x="18519355" y="10582489"/>
                </a:lnTo>
                <a:lnTo>
                  <a:pt x="0" y="10582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86170" y="1028700"/>
            <a:ext cx="3840126" cy="853361"/>
          </a:xfrm>
          <a:custGeom>
            <a:avLst/>
            <a:gdLst/>
            <a:ahLst/>
            <a:cxnLst/>
            <a:rect l="l" t="t" r="r" b="b"/>
            <a:pathLst>
              <a:path w="3840126" h="853361">
                <a:moveTo>
                  <a:pt x="0" y="0"/>
                </a:moveTo>
                <a:lnTo>
                  <a:pt x="3840126" y="0"/>
                </a:lnTo>
                <a:lnTo>
                  <a:pt x="3840126" y="853361"/>
                </a:lnTo>
                <a:lnTo>
                  <a:pt x="0" y="853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83106" y="939661"/>
            <a:ext cx="4673021" cy="1192865"/>
          </a:xfrm>
          <a:custGeom>
            <a:avLst/>
            <a:gdLst/>
            <a:ahLst/>
            <a:cxnLst/>
            <a:rect l="l" t="t" r="r" b="b"/>
            <a:pathLst>
              <a:path w="4673021" h="1192865">
                <a:moveTo>
                  <a:pt x="0" y="0"/>
                </a:moveTo>
                <a:lnTo>
                  <a:pt x="4673021" y="0"/>
                </a:lnTo>
                <a:lnTo>
                  <a:pt x="4673021" y="1192865"/>
                </a:lnTo>
                <a:lnTo>
                  <a:pt x="0" y="119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7408" y="9409363"/>
            <a:ext cx="1659531" cy="449100"/>
          </a:xfrm>
          <a:custGeom>
            <a:avLst/>
            <a:gdLst/>
            <a:ahLst/>
            <a:cxnLst/>
            <a:rect l="l" t="t" r="r" b="b"/>
            <a:pathLst>
              <a:path w="1659531" h="449100">
                <a:moveTo>
                  <a:pt x="0" y="0"/>
                </a:moveTo>
                <a:lnTo>
                  <a:pt x="1659530" y="0"/>
                </a:lnTo>
                <a:lnTo>
                  <a:pt x="1659530" y="449100"/>
                </a:lnTo>
                <a:lnTo>
                  <a:pt x="0" y="44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5336714" cy="1183780"/>
          </a:xfrm>
          <a:custGeom>
            <a:avLst/>
            <a:gdLst/>
            <a:ahLst/>
            <a:cxnLst/>
            <a:rect l="l" t="t" r="r" b="b"/>
            <a:pathLst>
              <a:path w="5336714" h="1183780">
                <a:moveTo>
                  <a:pt x="0" y="0"/>
                </a:moveTo>
                <a:lnTo>
                  <a:pt x="5336714" y="0"/>
                </a:lnTo>
                <a:lnTo>
                  <a:pt x="5336714" y="1183780"/>
                </a:lnTo>
                <a:lnTo>
                  <a:pt x="0" y="118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382916" y="290508"/>
            <a:ext cx="8593132" cy="5399351"/>
            <a:chOff x="0" y="0"/>
            <a:chExt cx="11457510" cy="71991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57510" cy="7199135"/>
            </a:xfrm>
            <a:custGeom>
              <a:avLst/>
              <a:gdLst/>
              <a:ahLst/>
              <a:cxnLst/>
              <a:rect l="l" t="t" r="r" b="b"/>
              <a:pathLst>
                <a:path w="11457510" h="7199135">
                  <a:moveTo>
                    <a:pt x="0" y="0"/>
                  </a:moveTo>
                  <a:lnTo>
                    <a:pt x="11457510" y="0"/>
                  </a:lnTo>
                  <a:lnTo>
                    <a:pt x="11457510" y="7199135"/>
                  </a:lnTo>
                  <a:lnTo>
                    <a:pt x="0" y="7199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63209" y="948855"/>
              <a:ext cx="10362235" cy="5574332"/>
            </a:xfrm>
            <a:custGeom>
              <a:avLst/>
              <a:gdLst/>
              <a:ahLst/>
              <a:cxnLst/>
              <a:rect l="l" t="t" r="r" b="b"/>
              <a:pathLst>
                <a:path w="10362235" h="5574332">
                  <a:moveTo>
                    <a:pt x="0" y="0"/>
                  </a:moveTo>
                  <a:lnTo>
                    <a:pt x="10362236" y="0"/>
                  </a:lnTo>
                  <a:lnTo>
                    <a:pt x="10362236" y="5574332"/>
                  </a:lnTo>
                  <a:lnTo>
                    <a:pt x="0" y="5574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449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9382916" y="6027995"/>
            <a:ext cx="5652201" cy="1354835"/>
          </a:xfrm>
          <a:custGeom>
            <a:avLst/>
            <a:gdLst/>
            <a:ahLst/>
            <a:cxnLst/>
            <a:rect l="l" t="t" r="r" b="b"/>
            <a:pathLst>
              <a:path w="5652201" h="1354835">
                <a:moveTo>
                  <a:pt x="0" y="0"/>
                </a:moveTo>
                <a:lnTo>
                  <a:pt x="5652201" y="0"/>
                </a:lnTo>
                <a:lnTo>
                  <a:pt x="5652201" y="1354835"/>
                </a:lnTo>
                <a:lnTo>
                  <a:pt x="0" y="135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32324" y="5213250"/>
            <a:ext cx="7828131" cy="4420664"/>
            <a:chOff x="0" y="0"/>
            <a:chExt cx="10437508" cy="58942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437508" cy="5894218"/>
            </a:xfrm>
            <a:custGeom>
              <a:avLst/>
              <a:gdLst/>
              <a:ahLst/>
              <a:cxnLst/>
              <a:rect l="l" t="t" r="r" b="b"/>
              <a:pathLst>
                <a:path w="10437508" h="5894218">
                  <a:moveTo>
                    <a:pt x="0" y="0"/>
                  </a:moveTo>
                  <a:lnTo>
                    <a:pt x="10437508" y="0"/>
                  </a:lnTo>
                  <a:lnTo>
                    <a:pt x="10437508" y="5894218"/>
                  </a:lnTo>
                  <a:lnTo>
                    <a:pt x="0" y="5894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974" r="-2875" b="-849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41471" y="635480"/>
              <a:ext cx="8954566" cy="5092566"/>
            </a:xfrm>
            <a:custGeom>
              <a:avLst/>
              <a:gdLst/>
              <a:ahLst/>
              <a:cxnLst/>
              <a:rect l="l" t="t" r="r" b="b"/>
              <a:pathLst>
                <a:path w="8954566" h="5092566">
                  <a:moveTo>
                    <a:pt x="0" y="0"/>
                  </a:moveTo>
                  <a:lnTo>
                    <a:pt x="8954566" y="0"/>
                  </a:lnTo>
                  <a:lnTo>
                    <a:pt x="8954566" y="5092566"/>
                  </a:lnTo>
                  <a:lnTo>
                    <a:pt x="0" y="5092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2562057"/>
            <a:ext cx="7235378" cy="209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1"/>
              </a:lnSpc>
            </a:pPr>
            <a:r>
              <a:rPr lang="en-US" sz="2799" spc="-8">
                <a:solidFill>
                  <a:srgbClr val="101323"/>
                </a:solidFill>
                <a:latin typeface="Poppins"/>
              </a:rPr>
              <a:t>La piattaforma completa per il sourcing, il controllo qualità, la spedizione e lo sdoganamento di prodotti personalizzati dalla Cina. Ingrosso e Dropshipping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82916" y="7616190"/>
            <a:ext cx="7414257" cy="216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1"/>
              </a:lnSpc>
            </a:pPr>
            <a:r>
              <a:rPr lang="en-US" sz="2799" spc="-8">
                <a:solidFill>
                  <a:srgbClr val="101323"/>
                </a:solidFill>
                <a:latin typeface="Poppins"/>
              </a:rPr>
              <a:t>La suite SaaS di intelligenza artificiale dedicata al sourcing ed al marketing e-commerce.</a:t>
            </a:r>
          </a:p>
          <a:p>
            <a:pPr>
              <a:lnSpc>
                <a:spcPts val="4768"/>
              </a:lnSpc>
            </a:pPr>
            <a:endParaRPr lang="en-US" sz="2799" spc="-8">
              <a:solidFill>
                <a:srgbClr val="101323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2037">
                <a:alpha val="100000"/>
              </a:srgbClr>
            </a:gs>
            <a:gs pos="50000">
              <a:srgbClr val="070F21">
                <a:alpha val="100000"/>
              </a:srgbClr>
            </a:gs>
            <a:gs pos="100000">
              <a:srgbClr val="070F21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63396" y="755199"/>
            <a:ext cx="2032779" cy="547002"/>
          </a:xfrm>
          <a:custGeom>
            <a:avLst/>
            <a:gdLst/>
            <a:ahLst/>
            <a:cxnLst/>
            <a:rect l="l" t="t" r="r" b="b"/>
            <a:pathLst>
              <a:path w="2032779" h="547002">
                <a:moveTo>
                  <a:pt x="0" y="0"/>
                </a:moveTo>
                <a:lnTo>
                  <a:pt x="2032779" y="0"/>
                </a:lnTo>
                <a:lnTo>
                  <a:pt x="2032779" y="547002"/>
                </a:lnTo>
                <a:lnTo>
                  <a:pt x="0" y="54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76284" y="3276345"/>
            <a:ext cx="13983313" cy="365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02"/>
              </a:lnSpc>
            </a:pPr>
            <a:r>
              <a:rPr lang="en-US" sz="7901" spc="-23">
                <a:solidFill>
                  <a:srgbClr val="FFFFFF"/>
                </a:solidFill>
                <a:latin typeface="Poppins Semi-Bold"/>
              </a:rPr>
              <a:t>Con il dropshipping, il mondo è il tuo magazzino senza possederne le chiavi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0150" y="6922767"/>
            <a:ext cx="3057850" cy="3364233"/>
          </a:xfrm>
          <a:custGeom>
            <a:avLst/>
            <a:gdLst/>
            <a:ahLst/>
            <a:cxnLst/>
            <a:rect l="l" t="t" r="r" b="b"/>
            <a:pathLst>
              <a:path w="3057850" h="3364233">
                <a:moveTo>
                  <a:pt x="0" y="0"/>
                </a:moveTo>
                <a:lnTo>
                  <a:pt x="3057850" y="0"/>
                </a:lnTo>
                <a:lnTo>
                  <a:pt x="3057850" y="3364233"/>
                </a:lnTo>
                <a:lnTo>
                  <a:pt x="0" y="3364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4" r="-273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92656" y="561819"/>
            <a:ext cx="2157903" cy="583969"/>
          </a:xfrm>
          <a:custGeom>
            <a:avLst/>
            <a:gdLst/>
            <a:ahLst/>
            <a:cxnLst/>
            <a:rect l="l" t="t" r="r" b="b"/>
            <a:pathLst>
              <a:path w="2157903" h="583969">
                <a:moveTo>
                  <a:pt x="0" y="0"/>
                </a:moveTo>
                <a:lnTo>
                  <a:pt x="2157904" y="0"/>
                </a:lnTo>
                <a:lnTo>
                  <a:pt x="2157904" y="583969"/>
                </a:lnTo>
                <a:lnTo>
                  <a:pt x="0" y="583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92463" y="4615531"/>
            <a:ext cx="2046919" cy="2182318"/>
          </a:xfrm>
          <a:custGeom>
            <a:avLst/>
            <a:gdLst/>
            <a:ahLst/>
            <a:cxnLst/>
            <a:rect l="l" t="t" r="r" b="b"/>
            <a:pathLst>
              <a:path w="2046919" h="2182318">
                <a:moveTo>
                  <a:pt x="0" y="0"/>
                </a:moveTo>
                <a:lnTo>
                  <a:pt x="2046918" y="0"/>
                </a:lnTo>
                <a:lnTo>
                  <a:pt x="2046918" y="2182318"/>
                </a:lnTo>
                <a:lnTo>
                  <a:pt x="0" y="2182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15868" y="4615531"/>
            <a:ext cx="2056263" cy="2182318"/>
          </a:xfrm>
          <a:custGeom>
            <a:avLst/>
            <a:gdLst/>
            <a:ahLst/>
            <a:cxnLst/>
            <a:rect l="l" t="t" r="r" b="b"/>
            <a:pathLst>
              <a:path w="2056263" h="2182318">
                <a:moveTo>
                  <a:pt x="0" y="0"/>
                </a:moveTo>
                <a:lnTo>
                  <a:pt x="2056264" y="0"/>
                </a:lnTo>
                <a:lnTo>
                  <a:pt x="2056264" y="2182318"/>
                </a:lnTo>
                <a:lnTo>
                  <a:pt x="0" y="2182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97954" y="4740449"/>
            <a:ext cx="1880761" cy="2182318"/>
          </a:xfrm>
          <a:custGeom>
            <a:avLst/>
            <a:gdLst/>
            <a:ahLst/>
            <a:cxnLst/>
            <a:rect l="l" t="t" r="r" b="b"/>
            <a:pathLst>
              <a:path w="1880761" h="2182318">
                <a:moveTo>
                  <a:pt x="0" y="0"/>
                </a:moveTo>
                <a:lnTo>
                  <a:pt x="1880761" y="0"/>
                </a:lnTo>
                <a:lnTo>
                  <a:pt x="1880761" y="2182318"/>
                </a:lnTo>
                <a:lnTo>
                  <a:pt x="0" y="2182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5191" y="4740449"/>
            <a:ext cx="1683042" cy="2182318"/>
          </a:xfrm>
          <a:custGeom>
            <a:avLst/>
            <a:gdLst/>
            <a:ahLst/>
            <a:cxnLst/>
            <a:rect l="l" t="t" r="r" b="b"/>
            <a:pathLst>
              <a:path w="1683042" h="2182318">
                <a:moveTo>
                  <a:pt x="0" y="0"/>
                </a:moveTo>
                <a:lnTo>
                  <a:pt x="1683042" y="0"/>
                </a:lnTo>
                <a:lnTo>
                  <a:pt x="1683042" y="2182318"/>
                </a:lnTo>
                <a:lnTo>
                  <a:pt x="0" y="21823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2868233" y="5687640"/>
            <a:ext cx="1568411" cy="0"/>
          </a:xfrm>
          <a:prstGeom prst="line">
            <a:avLst/>
          </a:prstGeom>
          <a:ln w="38100" cap="flat">
            <a:solidFill>
              <a:srgbClr val="FF4F00"/>
            </a:solidFill>
            <a:prstDash val="sysDash"/>
            <a:headEnd type="none" w="sm" len="sm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>
            <a:off x="6378715" y="5668590"/>
            <a:ext cx="1568411" cy="0"/>
          </a:xfrm>
          <a:prstGeom prst="line">
            <a:avLst/>
          </a:prstGeom>
          <a:ln w="38100" cap="flat">
            <a:solidFill>
              <a:srgbClr val="FF4F00"/>
            </a:solidFill>
            <a:prstDash val="sysDash"/>
            <a:headEnd type="none" w="sm" len="sm"/>
            <a:tailEnd type="triangle" w="lg" len="med"/>
          </a:ln>
        </p:spPr>
      </p:sp>
      <p:sp>
        <p:nvSpPr>
          <p:cNvPr id="10" name="AutoShape 10"/>
          <p:cNvSpPr/>
          <p:nvPr/>
        </p:nvSpPr>
        <p:spPr>
          <a:xfrm>
            <a:off x="10447826" y="5649540"/>
            <a:ext cx="1568411" cy="0"/>
          </a:xfrm>
          <a:prstGeom prst="line">
            <a:avLst/>
          </a:prstGeom>
          <a:ln w="38100" cap="flat">
            <a:solidFill>
              <a:srgbClr val="FF4F00"/>
            </a:solidFill>
            <a:prstDash val="sysDash"/>
            <a:headEnd type="none" w="sm" len="sm"/>
            <a:tailEnd type="triangle" w="lg" len="med"/>
          </a:ln>
        </p:spPr>
      </p:sp>
      <p:sp>
        <p:nvSpPr>
          <p:cNvPr id="11" name="AutoShape 11"/>
          <p:cNvSpPr/>
          <p:nvPr/>
        </p:nvSpPr>
        <p:spPr>
          <a:xfrm flipV="1">
            <a:off x="2079688" y="6979917"/>
            <a:ext cx="0" cy="898906"/>
          </a:xfrm>
          <a:prstGeom prst="line">
            <a:avLst/>
          </a:prstGeom>
          <a:ln w="38100" cap="flat">
            <a:solidFill>
              <a:srgbClr val="FF4F00"/>
            </a:solidFill>
            <a:prstDash val="sysDash"/>
            <a:headEnd type="none" w="sm" len="sm"/>
            <a:tailEnd type="triangle" w="lg" len="med"/>
          </a:ln>
        </p:spPr>
      </p:sp>
      <p:sp>
        <p:nvSpPr>
          <p:cNvPr id="12" name="AutoShape 12"/>
          <p:cNvSpPr/>
          <p:nvPr/>
        </p:nvSpPr>
        <p:spPr>
          <a:xfrm flipH="1">
            <a:off x="8115868" y="8217462"/>
            <a:ext cx="4874633" cy="0"/>
          </a:xfrm>
          <a:prstGeom prst="line">
            <a:avLst/>
          </a:prstGeom>
          <a:ln w="38100" cap="flat">
            <a:solidFill>
              <a:srgbClr val="FF4F00"/>
            </a:solidFill>
            <a:prstDash val="sysDash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 flipH="1">
            <a:off x="2060638" y="8198412"/>
            <a:ext cx="4874633" cy="0"/>
          </a:xfrm>
          <a:prstGeom prst="line">
            <a:avLst/>
          </a:prstGeom>
          <a:ln w="38100" cap="flat">
            <a:solidFill>
              <a:srgbClr val="FF4F00"/>
            </a:solidFill>
            <a:prstDash val="sysDash"/>
            <a:headEnd type="none" w="sm" len="sm"/>
            <a:tailEnd type="triangle" w="lg" len="med"/>
          </a:ln>
        </p:spPr>
      </p:sp>
      <p:sp>
        <p:nvSpPr>
          <p:cNvPr id="14" name="AutoShape 14"/>
          <p:cNvSpPr/>
          <p:nvPr/>
        </p:nvSpPr>
        <p:spPr>
          <a:xfrm>
            <a:off x="13009552" y="6922767"/>
            <a:ext cx="0" cy="1110356"/>
          </a:xfrm>
          <a:prstGeom prst="line">
            <a:avLst/>
          </a:prstGeom>
          <a:ln w="38100" cap="flat">
            <a:solidFill>
              <a:srgbClr val="FF4F00"/>
            </a:solidFill>
            <a:prstDash val="sysDash"/>
            <a:headEnd type="none" w="sm" len="sm"/>
            <a:tailEnd type="triangle" w="lg" len="med"/>
          </a:ln>
        </p:spPr>
      </p:sp>
      <p:sp>
        <p:nvSpPr>
          <p:cNvPr id="15" name="Freeform 15"/>
          <p:cNvSpPr/>
          <p:nvPr/>
        </p:nvSpPr>
        <p:spPr>
          <a:xfrm>
            <a:off x="3212607" y="4195365"/>
            <a:ext cx="840331" cy="840331"/>
          </a:xfrm>
          <a:custGeom>
            <a:avLst/>
            <a:gdLst/>
            <a:ahLst/>
            <a:cxnLst/>
            <a:rect l="l" t="t" r="r" b="b"/>
            <a:pathLst>
              <a:path w="840331" h="840331">
                <a:moveTo>
                  <a:pt x="0" y="0"/>
                </a:moveTo>
                <a:lnTo>
                  <a:pt x="840332" y="0"/>
                </a:lnTo>
                <a:lnTo>
                  <a:pt x="840332" y="840332"/>
                </a:lnTo>
                <a:lnTo>
                  <a:pt x="0" y="8403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85238" y="4195365"/>
            <a:ext cx="840331" cy="840331"/>
          </a:xfrm>
          <a:custGeom>
            <a:avLst/>
            <a:gdLst/>
            <a:ahLst/>
            <a:cxnLst/>
            <a:rect l="l" t="t" r="r" b="b"/>
            <a:pathLst>
              <a:path w="840331" h="840331">
                <a:moveTo>
                  <a:pt x="0" y="0"/>
                </a:moveTo>
                <a:lnTo>
                  <a:pt x="840332" y="0"/>
                </a:lnTo>
                <a:lnTo>
                  <a:pt x="840332" y="840332"/>
                </a:lnTo>
                <a:lnTo>
                  <a:pt x="0" y="840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19807" y="4303169"/>
            <a:ext cx="840331" cy="840331"/>
          </a:xfrm>
          <a:custGeom>
            <a:avLst/>
            <a:gdLst/>
            <a:ahLst/>
            <a:cxnLst/>
            <a:rect l="l" t="t" r="r" b="b"/>
            <a:pathLst>
              <a:path w="840331" h="840331">
                <a:moveTo>
                  <a:pt x="0" y="0"/>
                </a:moveTo>
                <a:lnTo>
                  <a:pt x="840331" y="0"/>
                </a:lnTo>
                <a:lnTo>
                  <a:pt x="840331" y="840331"/>
                </a:lnTo>
                <a:lnTo>
                  <a:pt x="0" y="840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105404" y="7764552"/>
            <a:ext cx="840331" cy="840331"/>
          </a:xfrm>
          <a:custGeom>
            <a:avLst/>
            <a:gdLst/>
            <a:ahLst/>
            <a:cxnLst/>
            <a:rect l="l" t="t" r="r" b="b"/>
            <a:pathLst>
              <a:path w="840331" h="840331">
                <a:moveTo>
                  <a:pt x="0" y="0"/>
                </a:moveTo>
                <a:lnTo>
                  <a:pt x="840331" y="0"/>
                </a:lnTo>
                <a:lnTo>
                  <a:pt x="840331" y="840331"/>
                </a:lnTo>
                <a:lnTo>
                  <a:pt x="0" y="8403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85191" y="971550"/>
            <a:ext cx="11436550" cy="2237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568"/>
              </a:lnSpc>
            </a:pPr>
            <a:r>
              <a:rPr lang="en-US" sz="7200" spc="-21">
                <a:solidFill>
                  <a:srgbClr val="162137"/>
                </a:solidFill>
                <a:latin typeface="Poppins Semi-Bold"/>
              </a:rPr>
              <a:t>Un negozio online senza magazzino fisico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92656" y="561819"/>
            <a:ext cx="2157903" cy="583969"/>
          </a:xfrm>
          <a:custGeom>
            <a:avLst/>
            <a:gdLst/>
            <a:ahLst/>
            <a:cxnLst/>
            <a:rect l="l" t="t" r="r" b="b"/>
            <a:pathLst>
              <a:path w="2157903" h="583969">
                <a:moveTo>
                  <a:pt x="0" y="0"/>
                </a:moveTo>
                <a:lnTo>
                  <a:pt x="2157904" y="0"/>
                </a:lnTo>
                <a:lnTo>
                  <a:pt x="2157904" y="583969"/>
                </a:lnTo>
                <a:lnTo>
                  <a:pt x="0" y="5839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65143" y="4316308"/>
            <a:ext cx="4706185" cy="4706185"/>
          </a:xfrm>
          <a:custGeom>
            <a:avLst/>
            <a:gdLst/>
            <a:ahLst/>
            <a:cxnLst/>
            <a:rect l="l" t="t" r="r" b="b"/>
            <a:pathLst>
              <a:path w="4706185" h="4706185">
                <a:moveTo>
                  <a:pt x="0" y="0"/>
                </a:moveTo>
                <a:lnTo>
                  <a:pt x="4706185" y="0"/>
                </a:lnTo>
                <a:lnTo>
                  <a:pt x="4706185" y="4706185"/>
                </a:lnTo>
                <a:lnTo>
                  <a:pt x="0" y="4706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937491" y="1745351"/>
            <a:ext cx="11992728" cy="1690497"/>
            <a:chOff x="0" y="0"/>
            <a:chExt cx="15990304" cy="2253995"/>
          </a:xfrm>
        </p:grpSpPr>
        <p:sp>
          <p:nvSpPr>
            <p:cNvPr id="5" name="TextBox 5"/>
            <p:cNvSpPr txBox="1"/>
            <p:nvPr/>
          </p:nvSpPr>
          <p:spPr>
            <a:xfrm>
              <a:off x="0" y="-104775"/>
              <a:ext cx="8755660" cy="2358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3208"/>
                </a:lnSpc>
              </a:pPr>
              <a:r>
                <a:rPr lang="en-US" sz="11099" spc="-33">
                  <a:solidFill>
                    <a:srgbClr val="FF4F00"/>
                  </a:solidFill>
                  <a:latin typeface="Poppins Bold"/>
                </a:rPr>
                <a:t>$ 225.9 B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978738" y="226229"/>
              <a:ext cx="7011566" cy="1668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065"/>
                </a:lnSpc>
              </a:pPr>
              <a:r>
                <a:rPr lang="en-US" sz="3399" spc="-10">
                  <a:solidFill>
                    <a:srgbClr val="101323"/>
                  </a:solidFill>
                  <a:latin typeface="Poppins Semi-Bold"/>
                </a:rPr>
                <a:t>Mercato globale del Dropshipping 2022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07937" y="4799838"/>
            <a:ext cx="4105461" cy="3739124"/>
            <a:chOff x="0" y="0"/>
            <a:chExt cx="5473948" cy="4985499"/>
          </a:xfrm>
        </p:grpSpPr>
        <p:sp>
          <p:nvSpPr>
            <p:cNvPr id="8" name="AutoShape 8"/>
            <p:cNvSpPr/>
            <p:nvPr/>
          </p:nvSpPr>
          <p:spPr>
            <a:xfrm>
              <a:off x="0" y="28401"/>
              <a:ext cx="329187" cy="329187"/>
            </a:xfrm>
            <a:prstGeom prst="rect">
              <a:avLst/>
            </a:prstGeom>
            <a:solidFill>
              <a:srgbClr val="8B2A67"/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0" y="1178278"/>
              <a:ext cx="329187" cy="329187"/>
            </a:xfrm>
            <a:prstGeom prst="rect">
              <a:avLst/>
            </a:prstGeom>
            <a:solidFill>
              <a:srgbClr val="462C5C"/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0" y="2328156"/>
              <a:ext cx="329187" cy="329187"/>
            </a:xfrm>
            <a:prstGeom prst="rect">
              <a:avLst/>
            </a:prstGeom>
            <a:solidFill>
              <a:srgbClr val="FF4F00"/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0" y="3478034"/>
              <a:ext cx="329187" cy="329187"/>
            </a:xfrm>
            <a:prstGeom prst="rect">
              <a:avLst/>
            </a:prstGeom>
            <a:solidFill>
              <a:srgbClr val="C92B52"/>
            </a:solidFill>
          </p:spPr>
        </p:sp>
        <p:sp>
          <p:nvSpPr>
            <p:cNvPr id="12" name="AutoShape 12"/>
            <p:cNvSpPr/>
            <p:nvPr/>
          </p:nvSpPr>
          <p:spPr>
            <a:xfrm>
              <a:off x="0" y="4627912"/>
              <a:ext cx="329187" cy="329187"/>
            </a:xfrm>
            <a:prstGeom prst="rect">
              <a:avLst/>
            </a:prstGeom>
            <a:gradFill rotWithShape="1">
              <a:gsLst>
                <a:gs pos="0">
                  <a:srgbClr val="152037">
                    <a:alpha val="100000"/>
                  </a:srgbClr>
                </a:gs>
                <a:gs pos="50000">
                  <a:srgbClr val="070F21">
                    <a:alpha val="100000"/>
                  </a:srgbClr>
                </a:gs>
                <a:gs pos="100000">
                  <a:srgbClr val="070F21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756529" y="4561411"/>
              <a:ext cx="4717420" cy="424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2"/>
                </a:lnSpc>
              </a:pPr>
              <a:r>
                <a:rPr lang="en-US" sz="1955" spc="97">
                  <a:solidFill>
                    <a:srgbClr val="101323"/>
                  </a:solidFill>
                  <a:latin typeface="Poppins Medium"/>
                </a:rPr>
                <a:t>FASHION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56529" y="3411533"/>
              <a:ext cx="4717420" cy="424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2"/>
                </a:lnSpc>
              </a:pPr>
              <a:r>
                <a:rPr lang="en-US" sz="1955" spc="97">
                  <a:solidFill>
                    <a:srgbClr val="101323"/>
                  </a:solidFill>
                  <a:latin typeface="Poppins Medium"/>
                </a:rPr>
                <a:t>ELECTRONICS &amp; MEDIA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56529" y="2261656"/>
              <a:ext cx="4717420" cy="424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2"/>
                </a:lnSpc>
              </a:pPr>
              <a:r>
                <a:rPr lang="en-US" sz="1955" spc="97">
                  <a:solidFill>
                    <a:srgbClr val="101323"/>
                  </a:solidFill>
                  <a:latin typeface="Poppins Medium"/>
                </a:rPr>
                <a:t>FOOD &amp; PERSONAL CARE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56529" y="1111778"/>
              <a:ext cx="4717420" cy="424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2"/>
                </a:lnSpc>
              </a:pPr>
              <a:r>
                <a:rPr lang="en-US" sz="1955" spc="97">
                  <a:solidFill>
                    <a:srgbClr val="101323"/>
                  </a:solidFill>
                  <a:latin typeface="Poppins Medium"/>
                </a:rPr>
                <a:t>FURNITURE &amp; APPLIANCES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56529" y="-38100"/>
              <a:ext cx="4717420" cy="424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2"/>
                </a:lnSpc>
              </a:pPr>
              <a:r>
                <a:rPr lang="en-US" sz="1955" spc="97">
                  <a:solidFill>
                    <a:srgbClr val="101323"/>
                  </a:solidFill>
                  <a:latin typeface="Poppins Medium"/>
                </a:rPr>
                <a:t>TOYS, HOBBY &amp; DIY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088980" y="5722679"/>
            <a:ext cx="3363985" cy="183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21"/>
              </a:lnSpc>
            </a:pPr>
            <a:r>
              <a:rPr lang="en-US" sz="5900" spc="-17">
                <a:solidFill>
                  <a:srgbClr val="FF4F00"/>
                </a:solidFill>
                <a:latin typeface="Poppins Bold"/>
              </a:rPr>
              <a:t>$ 1.2 T nel 2030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452965" y="6764650"/>
            <a:ext cx="1560756" cy="64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65"/>
              </a:lnSpc>
            </a:pPr>
            <a:r>
              <a:rPr lang="en-US" sz="3399" spc="-10">
                <a:solidFill>
                  <a:srgbClr val="101323"/>
                </a:solidFill>
                <a:latin typeface="Poppins Semi-Bold"/>
              </a:rPr>
              <a:t>(exp.)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088980" y="7656571"/>
            <a:ext cx="4667911" cy="40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78"/>
              </a:lnSpc>
            </a:pPr>
            <a:r>
              <a:rPr lang="en-US" sz="2200" spc="-6">
                <a:solidFill>
                  <a:srgbClr val="101323"/>
                </a:solidFill>
                <a:latin typeface="Poppins"/>
              </a:rPr>
              <a:t>Source: grandviewresearch.com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2037">
                <a:alpha val="100000"/>
              </a:srgbClr>
            </a:gs>
            <a:gs pos="50000">
              <a:srgbClr val="070F21">
                <a:alpha val="100000"/>
              </a:srgbClr>
            </a:gs>
            <a:gs pos="100000">
              <a:srgbClr val="070F21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63396" y="755199"/>
            <a:ext cx="2032779" cy="547002"/>
          </a:xfrm>
          <a:custGeom>
            <a:avLst/>
            <a:gdLst/>
            <a:ahLst/>
            <a:cxnLst/>
            <a:rect l="l" t="t" r="r" b="b"/>
            <a:pathLst>
              <a:path w="2032779" h="547002">
                <a:moveTo>
                  <a:pt x="0" y="0"/>
                </a:moveTo>
                <a:lnTo>
                  <a:pt x="2032779" y="0"/>
                </a:lnTo>
                <a:lnTo>
                  <a:pt x="2032779" y="547002"/>
                </a:lnTo>
                <a:lnTo>
                  <a:pt x="0" y="54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054351"/>
            <a:ext cx="5211699" cy="3089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1"/>
              </a:lnSpc>
            </a:pPr>
            <a:r>
              <a:rPr lang="en-US" sz="9900" spc="-29">
                <a:solidFill>
                  <a:srgbClr val="FFFFFF"/>
                </a:solidFill>
                <a:latin typeface="Poppins Semi-Bold"/>
              </a:rPr>
              <a:t>Risultati</a:t>
            </a:r>
          </a:p>
          <a:p>
            <a:pPr marL="0" lvl="0" indent="0">
              <a:lnSpc>
                <a:spcPts val="11781"/>
              </a:lnSpc>
            </a:pPr>
            <a:r>
              <a:rPr lang="en-US" sz="9900" spc="-29">
                <a:solidFill>
                  <a:srgbClr val="FFFFFF"/>
                </a:solidFill>
                <a:latin typeface="Poppins Semi-Bold"/>
              </a:rPr>
              <a:t>2023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06562" y="2043731"/>
            <a:ext cx="9930854" cy="739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3055" spc="152">
                <a:solidFill>
                  <a:srgbClr val="FFFFFF"/>
                </a:solidFill>
                <a:latin typeface="Poppins Semi-Bold"/>
              </a:rPr>
              <a:t>RICAVI DELLE VENDITE : </a:t>
            </a:r>
            <a:r>
              <a:rPr lang="en-US" sz="3055" spc="152">
                <a:solidFill>
                  <a:srgbClr val="FF8551"/>
                </a:solidFill>
                <a:latin typeface="Poppins Semi-Bold"/>
              </a:rPr>
              <a:t>€6.3 M</a:t>
            </a:r>
            <a:r>
              <a:rPr lang="en-US" sz="3055" spc="152">
                <a:solidFill>
                  <a:srgbClr val="FFFFFF"/>
                </a:solidFill>
                <a:latin typeface="Poppins Semi-Bold"/>
              </a:rPr>
              <a:t> </a:t>
            </a:r>
            <a:r>
              <a:rPr lang="en-US" sz="3055" spc="152">
                <a:solidFill>
                  <a:srgbClr val="FFFFFF"/>
                </a:solidFill>
                <a:latin typeface="Poppins"/>
              </a:rPr>
              <a:t>( +5.8% VS 2022)</a:t>
            </a:r>
          </a:p>
          <a:p>
            <a:pPr>
              <a:lnSpc>
                <a:spcPts val="6599"/>
              </a:lnSpc>
            </a:pPr>
            <a:r>
              <a:rPr lang="en-US" sz="3055" spc="152">
                <a:solidFill>
                  <a:srgbClr val="FFFFFF"/>
                </a:solidFill>
                <a:latin typeface="Poppins Semi-Bold"/>
              </a:rPr>
              <a:t>EBITDA: </a:t>
            </a:r>
            <a:r>
              <a:rPr lang="en-US" sz="3055" spc="152">
                <a:solidFill>
                  <a:srgbClr val="FF8551"/>
                </a:solidFill>
                <a:latin typeface="Poppins Semi-Bold"/>
              </a:rPr>
              <a:t>€1.1 M</a:t>
            </a:r>
            <a:r>
              <a:rPr lang="en-US" sz="3055" spc="152">
                <a:solidFill>
                  <a:srgbClr val="FFFFFF"/>
                </a:solidFill>
                <a:latin typeface="Poppins Semi-Bold"/>
              </a:rPr>
              <a:t> </a:t>
            </a:r>
            <a:r>
              <a:rPr lang="en-US" sz="3055" spc="152">
                <a:solidFill>
                  <a:srgbClr val="FFFFFF"/>
                </a:solidFill>
                <a:latin typeface="Poppins"/>
              </a:rPr>
              <a:t>(+32.1% VS 2022)</a:t>
            </a:r>
          </a:p>
          <a:p>
            <a:pPr>
              <a:lnSpc>
                <a:spcPts val="6599"/>
              </a:lnSpc>
            </a:pPr>
            <a:r>
              <a:rPr lang="en-US" sz="3055" spc="152">
                <a:solidFill>
                  <a:srgbClr val="FFFFFF"/>
                </a:solidFill>
                <a:latin typeface="Poppins Semi-Bold"/>
              </a:rPr>
              <a:t>EBITDA MARGIN : </a:t>
            </a:r>
            <a:r>
              <a:rPr lang="en-US" sz="3055" spc="152">
                <a:solidFill>
                  <a:srgbClr val="FF8551"/>
                </a:solidFill>
                <a:latin typeface="Poppins Semi-Bold"/>
              </a:rPr>
              <a:t>17.0%</a:t>
            </a:r>
            <a:r>
              <a:rPr lang="en-US" sz="3055" spc="152">
                <a:solidFill>
                  <a:srgbClr val="FFFFFF"/>
                </a:solidFill>
                <a:latin typeface="Poppins Semi-Bold"/>
              </a:rPr>
              <a:t> </a:t>
            </a:r>
            <a:r>
              <a:rPr lang="en-US" sz="3055" spc="152">
                <a:solidFill>
                  <a:srgbClr val="FFFFFF"/>
                </a:solidFill>
                <a:latin typeface="Poppins"/>
              </a:rPr>
              <a:t>(+28.8% VS 2022)</a:t>
            </a:r>
          </a:p>
          <a:p>
            <a:pPr>
              <a:lnSpc>
                <a:spcPts val="6599"/>
              </a:lnSpc>
            </a:pPr>
            <a:r>
              <a:rPr lang="en-US" sz="3055" spc="152">
                <a:solidFill>
                  <a:srgbClr val="FFFFFF"/>
                </a:solidFill>
                <a:latin typeface="Poppins Semi-Bold"/>
              </a:rPr>
              <a:t>EBIT: </a:t>
            </a:r>
            <a:r>
              <a:rPr lang="en-US" sz="3055" spc="152">
                <a:solidFill>
                  <a:srgbClr val="FF8551"/>
                </a:solidFill>
                <a:latin typeface="Poppins Semi-Bold"/>
              </a:rPr>
              <a:t>€633K</a:t>
            </a:r>
            <a:r>
              <a:rPr lang="en-US" sz="3055" spc="152">
                <a:solidFill>
                  <a:srgbClr val="FFFFFF"/>
                </a:solidFill>
                <a:latin typeface="Poppins Semi-Bold"/>
              </a:rPr>
              <a:t> </a:t>
            </a:r>
            <a:r>
              <a:rPr lang="en-US" sz="3055" spc="152">
                <a:solidFill>
                  <a:srgbClr val="FFFFFF"/>
                </a:solidFill>
                <a:latin typeface="Poppins"/>
              </a:rPr>
              <a:t>(+319.2% VS  2022)</a:t>
            </a:r>
          </a:p>
          <a:p>
            <a:pPr>
              <a:lnSpc>
                <a:spcPts val="6599"/>
              </a:lnSpc>
            </a:pPr>
            <a:r>
              <a:rPr lang="en-US" sz="3055" spc="152">
                <a:solidFill>
                  <a:srgbClr val="FFFFFF"/>
                </a:solidFill>
                <a:latin typeface="Poppins Semi-Bold"/>
              </a:rPr>
              <a:t>RISULTATO NETTO :</a:t>
            </a:r>
            <a:r>
              <a:rPr lang="en-US" sz="3055" spc="152">
                <a:solidFill>
                  <a:srgbClr val="FF8551"/>
                </a:solidFill>
                <a:latin typeface="Poppins Semi-Bold"/>
              </a:rPr>
              <a:t> €400K </a:t>
            </a:r>
            <a:r>
              <a:rPr lang="en-US" sz="3055" spc="152">
                <a:solidFill>
                  <a:srgbClr val="FFFFFF"/>
                </a:solidFill>
                <a:latin typeface="Poppins"/>
              </a:rPr>
              <a:t>(+471.4% VS 2022)</a:t>
            </a:r>
          </a:p>
          <a:p>
            <a:pPr>
              <a:lnSpc>
                <a:spcPts val="6599"/>
              </a:lnSpc>
            </a:pPr>
            <a:r>
              <a:rPr lang="en-US" sz="3055" spc="152">
                <a:solidFill>
                  <a:srgbClr val="FFFFFF"/>
                </a:solidFill>
                <a:latin typeface="Poppins Semi-Bold"/>
              </a:rPr>
              <a:t>PFN: </a:t>
            </a:r>
            <a:r>
              <a:rPr lang="en-US" sz="3055" spc="152">
                <a:solidFill>
                  <a:srgbClr val="FF8551"/>
                </a:solidFill>
                <a:latin typeface="Poppins Semi-Bold"/>
              </a:rPr>
              <a:t>€0.3 M </a:t>
            </a:r>
            <a:r>
              <a:rPr lang="en-US" sz="3055" spc="152">
                <a:solidFill>
                  <a:srgbClr val="FFFFFF"/>
                </a:solidFill>
                <a:latin typeface="Poppins"/>
              </a:rPr>
              <a:t>(CASH POSITIVE )</a:t>
            </a:r>
          </a:p>
          <a:p>
            <a:pPr>
              <a:lnSpc>
                <a:spcPts val="6599"/>
              </a:lnSpc>
            </a:pPr>
            <a:r>
              <a:rPr lang="en-US" sz="3055" spc="152">
                <a:solidFill>
                  <a:srgbClr val="FFFFFF"/>
                </a:solidFill>
                <a:latin typeface="Poppins Semi-Bold"/>
              </a:rPr>
              <a:t>PATRIMONIO NETTO: </a:t>
            </a:r>
            <a:r>
              <a:rPr lang="en-US" sz="3055" spc="152">
                <a:solidFill>
                  <a:srgbClr val="FF8551"/>
                </a:solidFill>
                <a:latin typeface="Poppins Semi-Bold"/>
              </a:rPr>
              <a:t>€3.3 M</a:t>
            </a:r>
            <a:r>
              <a:rPr lang="en-US" sz="3055" spc="152">
                <a:solidFill>
                  <a:srgbClr val="FFFFFF"/>
                </a:solidFill>
                <a:latin typeface="Poppins Semi-Bold"/>
              </a:rPr>
              <a:t> </a:t>
            </a:r>
            <a:r>
              <a:rPr lang="en-US" sz="3055" spc="152">
                <a:solidFill>
                  <a:srgbClr val="FFFFFF"/>
                </a:solidFill>
                <a:latin typeface="Poppins"/>
              </a:rPr>
              <a:t>(+13.8% VS 2022)</a:t>
            </a:r>
          </a:p>
          <a:p>
            <a:pPr>
              <a:lnSpc>
                <a:spcPts val="6599"/>
              </a:lnSpc>
            </a:pPr>
            <a:r>
              <a:rPr lang="en-US" sz="3055" spc="152">
                <a:solidFill>
                  <a:srgbClr val="FFFFFF"/>
                </a:solidFill>
                <a:latin typeface="Poppins Semi-Bold"/>
              </a:rPr>
              <a:t>CAGR DELLE VENDITE :2017 - 2023: </a:t>
            </a:r>
            <a:r>
              <a:rPr lang="en-US" sz="3055" spc="152">
                <a:solidFill>
                  <a:srgbClr val="FF8551"/>
                </a:solidFill>
                <a:latin typeface="Poppins Semi-Bold"/>
              </a:rPr>
              <a:t>+40.1%</a:t>
            </a:r>
          </a:p>
          <a:p>
            <a:pPr>
              <a:lnSpc>
                <a:spcPts val="6599"/>
              </a:lnSpc>
            </a:pPr>
            <a:endParaRPr lang="en-US" sz="3055" spc="152">
              <a:solidFill>
                <a:srgbClr val="FF8551"/>
              </a:solidFill>
              <a:latin typeface="Poppins Semi-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Personalizzato</PresentationFormat>
  <Paragraphs>66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Poppins Semi-Bold</vt:lpstr>
      <vt:lpstr>Poppins Bold</vt:lpstr>
      <vt:lpstr>Poppins</vt:lpstr>
      <vt:lpstr>Calibri</vt:lpstr>
      <vt:lpstr>Arial</vt:lpstr>
      <vt:lpstr>Poppins Medium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Investor full presentation</dc:title>
  <cp:lastModifiedBy>Giovanni Conforti</cp:lastModifiedBy>
  <cp:revision>5</cp:revision>
  <dcterms:created xsi:type="dcterms:W3CDTF">2006-08-16T00:00:00Z</dcterms:created>
  <dcterms:modified xsi:type="dcterms:W3CDTF">2024-04-14T17:18:26Z</dcterms:modified>
  <dc:identifier>DAGBQraLmVY</dc:identifier>
</cp:coreProperties>
</file>